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20"/>
  </p:notesMasterIdLst>
  <p:sldIdLst>
    <p:sldId id="256" r:id="rId2"/>
    <p:sldId id="257" r:id="rId3"/>
    <p:sldId id="259" r:id="rId4"/>
    <p:sldId id="268" r:id="rId5"/>
    <p:sldId id="260" r:id="rId6"/>
    <p:sldId id="261" r:id="rId7"/>
    <p:sldId id="262" r:id="rId8"/>
    <p:sldId id="263" r:id="rId9"/>
    <p:sldId id="264" r:id="rId10"/>
    <p:sldId id="271" r:id="rId11"/>
    <p:sldId id="269" r:id="rId12"/>
    <p:sldId id="272" r:id="rId13"/>
    <p:sldId id="265" r:id="rId14"/>
    <p:sldId id="266" r:id="rId15"/>
    <p:sldId id="267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189D8-5C9D-4CDB-AEE0-72244876B5D9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26E54-9A5E-4484-A835-840208D3A4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261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26E54-9A5E-4484-A835-840208D3A49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00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37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355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6625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032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0975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1112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727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86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39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904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807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27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460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69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731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491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2DB35-CDEC-460F-A8ED-9EEEA053535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9E47A92-9606-4204-8761-4788C7C836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01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270457"/>
            <a:ext cx="7766936" cy="3116688"/>
          </a:xfrm>
        </p:spPr>
        <p:txBody>
          <a:bodyPr/>
          <a:lstStyle/>
          <a:p>
            <a:pPr algn="ctr"/>
            <a:r>
              <a:rPr lang="es-ES" sz="4800" dirty="0">
                <a:solidFill>
                  <a:srgbClr val="94B6D2">
                    <a:lumMod val="75000"/>
                  </a:srgb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Tratamiento de la Hepatitis C con antivirales de acción directa: implicaciones en la neurocognición</a:t>
            </a:r>
            <a:endParaRPr lang="es-ES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3734873"/>
            <a:ext cx="7766936" cy="1957589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Mª Isabel Martínez García. Enfermera del Hospital Universitario Marqués de </a:t>
            </a:r>
            <a:r>
              <a:rPr lang="es-ES" sz="29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Valdecilla</a:t>
            </a:r>
            <a:endParaRPr lang="es-ES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9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Estudiante del Máster “Iniciación a la Investigación en Salud Mental” de la Universidad de </a:t>
            </a:r>
            <a:r>
              <a:rPr lang="es-ES" sz="29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Cantabria</a:t>
            </a:r>
            <a:endParaRPr lang="es-ES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s-E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Directora: Dra. Rosa </a:t>
            </a:r>
            <a:r>
              <a:rPr lang="es-ES" sz="29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Ayesa</a:t>
            </a:r>
            <a:r>
              <a:rPr lang="es-E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Arriola</a:t>
            </a:r>
            <a:endParaRPr lang="es-ES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7277777" y="6053067"/>
            <a:ext cx="3477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© 2020. Mª Isabel Martínez García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469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27126"/>
              </p:ext>
            </p:extLst>
          </p:nvPr>
        </p:nvGraphicFramePr>
        <p:xfrm>
          <a:off x="898191" y="889100"/>
          <a:ext cx="5796606" cy="2279447"/>
        </p:xfrm>
        <a:graphic>
          <a:graphicData uri="http://schemas.openxmlformats.org/drawingml/2006/table">
            <a:tbl>
              <a:tblPr firstRow="1" firstCol="1" bandRow="1"/>
              <a:tblGrid>
                <a:gridCol w="1895035"/>
                <a:gridCol w="1413439"/>
                <a:gridCol w="1312988"/>
                <a:gridCol w="646220"/>
                <a:gridCol w="161614"/>
                <a:gridCol w="367310"/>
              </a:tblGrid>
              <a:tr h="905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neuropsicológicos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</a:tr>
              <a:tr h="343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TMT A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40,98 (13,947)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34,64 (11,263)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2,376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,025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3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TMT A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errores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,37 (1,170)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,11 (,319)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1,544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,127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3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TMT B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76,86 (24,969)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72,69 (23,529)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,785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,435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43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TMT B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errores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,52 (,762)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,54 (,780)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-,134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,894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lecha derecha 3"/>
          <p:cNvSpPr/>
          <p:nvPr/>
        </p:nvSpPr>
        <p:spPr>
          <a:xfrm>
            <a:off x="7034535" y="1863461"/>
            <a:ext cx="642937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7796857" y="1921683"/>
            <a:ext cx="4043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Funciones ejecutivas (TMT 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Velocidad de procesamiento)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ector 6"/>
          <p:cNvSpPr/>
          <p:nvPr/>
        </p:nvSpPr>
        <p:spPr>
          <a:xfrm>
            <a:off x="6055672" y="1599127"/>
            <a:ext cx="758510" cy="571500"/>
          </a:xfrm>
          <a:prstGeom prst="flowChartConnector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onector 7"/>
          <p:cNvSpPr/>
          <p:nvPr/>
        </p:nvSpPr>
        <p:spPr>
          <a:xfrm>
            <a:off x="1006308" y="1528761"/>
            <a:ext cx="1643063" cy="641866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728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00766" y="927279"/>
            <a:ext cx="86159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s-ES" b="1">
                <a:solidFill>
                  <a:srgbClr val="94B6D2">
                    <a:lumMod val="50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Tratamiento con AAD y neurocognición. </a:t>
            </a:r>
          </a:p>
          <a:p>
            <a:pPr lvl="0" algn="just"/>
            <a:endParaRPr lang="es-ES" b="1">
              <a:solidFill>
                <a:srgbClr val="94B6D2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es-ES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Comparamos al grupo de 31 pacientes de los que disponíamos de datos pre y post tratamiento para el VHC con el objetivo de explorar los cambios en el funcionamiento neurocognitivo.</a:t>
            </a:r>
          </a:p>
          <a:p>
            <a:pPr lvl="0" algn="just"/>
            <a:endParaRPr lang="es-ES" b="1" dirty="0">
              <a:solidFill>
                <a:srgbClr val="94B6D2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1224"/>
              </p:ext>
            </p:extLst>
          </p:nvPr>
        </p:nvGraphicFramePr>
        <p:xfrm>
          <a:off x="1157891" y="3165143"/>
          <a:ext cx="5614384" cy="2523744"/>
        </p:xfrm>
        <a:graphic>
          <a:graphicData uri="http://schemas.openxmlformats.org/drawingml/2006/table">
            <a:tbl>
              <a:tblPr firstRow="1" firstCol="1" bandRow="1"/>
              <a:tblGrid>
                <a:gridCol w="2206045"/>
                <a:gridCol w="1109898"/>
                <a:gridCol w="1109898"/>
                <a:gridCol w="592601"/>
                <a:gridCol w="255408"/>
                <a:gridCol w="340534"/>
              </a:tblGrid>
              <a:tr h="449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neuropsicológicos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Basal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</a:t>
                      </a:r>
                      <a:r>
                        <a:rPr lang="es-ES" sz="12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desv</a:t>
                      </a: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Típica)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año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TAVR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s-ES" sz="12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5,74 (1,505)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6,61 (1,606)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-3,098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,004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TAVR lista 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10,26 (2,190)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10,94 (2,190)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-2,038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,050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82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TAVR total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43,55 (8,520)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47,32 (8,553)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-3,462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,002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TAVR lista B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4,23 (1,857)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4,61 (1,667)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-1,173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,250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TAVR corto plazo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8,74 (2,633)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9,06 (2,516)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-,903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,374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TAVR largo plazo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8,42 (2,826)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8,94 (2,516)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-1,278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,211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TAVR</a:t>
                      </a:r>
                      <a:r>
                        <a:rPr lang="es-ES" sz="12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reconocimiento 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correctas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12,45 (2,461)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12,61 (2,060)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-,452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,654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TAVR reconocimiento errores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1,35 (2,787)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1,35 (1,854)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lecha derecha 5"/>
          <p:cNvSpPr/>
          <p:nvPr/>
        </p:nvSpPr>
        <p:spPr>
          <a:xfrm>
            <a:off x="7100888" y="4176984"/>
            <a:ext cx="657225" cy="500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7972425" y="4243388"/>
            <a:ext cx="3614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Memoria Verbal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ector 7"/>
          <p:cNvSpPr/>
          <p:nvPr/>
        </p:nvSpPr>
        <p:spPr>
          <a:xfrm>
            <a:off x="6179342" y="3724005"/>
            <a:ext cx="685801" cy="755127"/>
          </a:xfrm>
          <a:prstGeom prst="flowChartConnector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onector 8"/>
          <p:cNvSpPr/>
          <p:nvPr/>
        </p:nvSpPr>
        <p:spPr>
          <a:xfrm>
            <a:off x="1065023" y="3633247"/>
            <a:ext cx="1200150" cy="888715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498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84210"/>
              </p:ext>
            </p:extLst>
          </p:nvPr>
        </p:nvGraphicFramePr>
        <p:xfrm>
          <a:off x="1116035" y="1266049"/>
          <a:ext cx="6413478" cy="1581771"/>
        </p:xfrm>
        <a:graphic>
          <a:graphicData uri="http://schemas.openxmlformats.org/drawingml/2006/table">
            <a:tbl>
              <a:tblPr firstRow="1" firstCol="1" bandRow="1"/>
              <a:tblGrid>
                <a:gridCol w="2142390"/>
                <a:gridCol w="168652"/>
                <a:gridCol w="1388223"/>
                <a:gridCol w="1444275"/>
                <a:gridCol w="784163"/>
                <a:gridCol w="485775"/>
              </a:tblGrid>
              <a:tr h="705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neuropsicológicos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Basal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año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</a:tr>
              <a:tr h="42862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 clave números directa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62,71 (16,242)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67,42 (18,096)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3,267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,003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52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 clave números típica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10,61 (2,390)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11,00 (2,944)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1,030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,311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ector 2"/>
          <p:cNvSpPr/>
          <p:nvPr/>
        </p:nvSpPr>
        <p:spPr>
          <a:xfrm>
            <a:off x="7000875" y="1756896"/>
            <a:ext cx="642938" cy="600075"/>
          </a:xfrm>
          <a:prstGeom prst="flowChartConnector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onector 3"/>
          <p:cNvSpPr/>
          <p:nvPr/>
        </p:nvSpPr>
        <p:spPr>
          <a:xfrm>
            <a:off x="1001735" y="1756896"/>
            <a:ext cx="2284390" cy="671512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 derecha 5"/>
          <p:cNvSpPr/>
          <p:nvPr/>
        </p:nvSpPr>
        <p:spPr>
          <a:xfrm>
            <a:off x="7900988" y="1836940"/>
            <a:ext cx="685800" cy="486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8843963" y="1756896"/>
            <a:ext cx="2857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Velocidad de procesamiento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492070"/>
              </p:ext>
            </p:extLst>
          </p:nvPr>
        </p:nvGraphicFramePr>
        <p:xfrm>
          <a:off x="1116035" y="3617246"/>
          <a:ext cx="5393690" cy="1682496"/>
        </p:xfrm>
        <a:graphic>
          <a:graphicData uri="http://schemas.openxmlformats.org/drawingml/2006/table">
            <a:tbl>
              <a:tblPr firstRow="1" firstCol="1" bandRow="1"/>
              <a:tblGrid>
                <a:gridCol w="1671320"/>
                <a:gridCol w="1122680"/>
                <a:gridCol w="1235710"/>
                <a:gridCol w="771525"/>
                <a:gridCol w="592455"/>
              </a:tblGrid>
              <a:tr h="449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neuropsicológicos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Basal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año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FCR copia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30,54 (4,233)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30,09 (4,878)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,678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,503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FCR recuerdo inmediato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18,43 (5,932)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19,93 (5,744)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-2,018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,053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FCR demora 30 minutos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18,17 (5,827)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20,03 (5,601)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-2,224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,034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lecha derecha 10"/>
          <p:cNvSpPr/>
          <p:nvPr/>
        </p:nvSpPr>
        <p:spPr>
          <a:xfrm>
            <a:off x="6786563" y="4237434"/>
            <a:ext cx="642938" cy="442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7643813" y="4273827"/>
            <a:ext cx="367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Memoria visual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ector 12"/>
          <p:cNvSpPr/>
          <p:nvPr/>
        </p:nvSpPr>
        <p:spPr>
          <a:xfrm>
            <a:off x="5923938" y="4643159"/>
            <a:ext cx="585787" cy="620189"/>
          </a:xfrm>
          <a:prstGeom prst="flowChartConnector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onector 13"/>
          <p:cNvSpPr/>
          <p:nvPr/>
        </p:nvSpPr>
        <p:spPr>
          <a:xfrm>
            <a:off x="901723" y="4786313"/>
            <a:ext cx="1612877" cy="579040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78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924886"/>
              </p:ext>
            </p:extLst>
          </p:nvPr>
        </p:nvGraphicFramePr>
        <p:xfrm>
          <a:off x="1311156" y="1285875"/>
          <a:ext cx="5443777" cy="1660430"/>
        </p:xfrm>
        <a:graphic>
          <a:graphicData uri="http://schemas.openxmlformats.org/drawingml/2006/table">
            <a:tbl>
              <a:tblPr firstRow="1" firstCol="1" bandRow="1"/>
              <a:tblGrid>
                <a:gridCol w="1508760"/>
                <a:gridCol w="153432"/>
                <a:gridCol w="153432"/>
                <a:gridCol w="1102320"/>
                <a:gridCol w="1128713"/>
                <a:gridCol w="599798"/>
                <a:gridCol w="153432"/>
                <a:gridCol w="643890"/>
              </a:tblGrid>
              <a:tr h="819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neuropsicológicos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Basal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año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TMT A tiempo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40,52 (14,104)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34,16 (8,695)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,002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TMT A errores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,23 (,504)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,23 (,430)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TMT B tiempo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75,63 (25,782)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72,11 (39,367)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,839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,409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TMT B errores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,41 (,694)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,59 (,844)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-,895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,379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lecha derecha 7"/>
          <p:cNvSpPr/>
          <p:nvPr/>
        </p:nvSpPr>
        <p:spPr>
          <a:xfrm>
            <a:off x="7186613" y="1972444"/>
            <a:ext cx="614363" cy="4413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7929563" y="1731465"/>
            <a:ext cx="3114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Funciones ejecutivas (TMT 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Velocidad de procesamiento)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ector 9"/>
          <p:cNvSpPr/>
          <p:nvPr/>
        </p:nvSpPr>
        <p:spPr>
          <a:xfrm>
            <a:off x="6129338" y="1972444"/>
            <a:ext cx="625595" cy="441373"/>
          </a:xfrm>
          <a:prstGeom prst="flowChartConnector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onector 10"/>
          <p:cNvSpPr/>
          <p:nvPr/>
        </p:nvSpPr>
        <p:spPr>
          <a:xfrm>
            <a:off x="1182569" y="1972444"/>
            <a:ext cx="1374894" cy="441373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612401"/>
              </p:ext>
            </p:extLst>
          </p:nvPr>
        </p:nvGraphicFramePr>
        <p:xfrm>
          <a:off x="1311156" y="3790036"/>
          <a:ext cx="5393690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1778635"/>
                <a:gridCol w="1125855"/>
                <a:gridCol w="1170940"/>
                <a:gridCol w="755015"/>
                <a:gridCol w="563245"/>
              </a:tblGrid>
              <a:tr h="449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neuropsicológicos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Basal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año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Stroop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palabra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98,74(16,291)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103,23(15,579)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-2,846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,008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Stroop color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69,19(11,019)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69,52 (14,250)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-,263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,794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Stroop palabra color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42,77(9,966)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43,29(10,319)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-,583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,564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7000875" y="4014788"/>
            <a:ext cx="4257675" cy="1014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4" name="Flecha derecha 13"/>
          <p:cNvSpPr/>
          <p:nvPr/>
        </p:nvSpPr>
        <p:spPr>
          <a:xfrm>
            <a:off x="7186612" y="4293394"/>
            <a:ext cx="614363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7986712" y="4364832"/>
            <a:ext cx="314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Velocidad de procesamiento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ector 15"/>
          <p:cNvSpPr/>
          <p:nvPr/>
        </p:nvSpPr>
        <p:spPr>
          <a:xfrm>
            <a:off x="6149241" y="4244459"/>
            <a:ext cx="585787" cy="440770"/>
          </a:xfrm>
          <a:prstGeom prst="flowChartConnector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onector 16"/>
          <p:cNvSpPr/>
          <p:nvPr/>
        </p:nvSpPr>
        <p:spPr>
          <a:xfrm>
            <a:off x="1182568" y="4341259"/>
            <a:ext cx="1403469" cy="385762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563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535480" y="1124487"/>
            <a:ext cx="105801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Observamos que los pacientes tras la administración de los AAD mejoran el la realización del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Aprendizaje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Verbal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Rey lista 1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(P=,004)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lista 5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(P=,050)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total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(P=,002)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prueba empleada para valorar la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Memoria Verbal.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la realización del Test </a:t>
            </a:r>
            <a:r>
              <a:rPr lang="es-ES" b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Wais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lave Números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puntuación directa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(P=,003), prueba empleada para valorar la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Velocidad de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Procesamiento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realización del Test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Compleja de Rey recuerdo con demora de 30 minutos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(P=,034), prueba empleada para valorar la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Memoria Visual.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realización del Test </a:t>
            </a: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Trail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(P=,002), prueba empleada para valorar la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Velocidad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Procesamiento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Y por último, en la realización del Test </a:t>
            </a: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Stroop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Palabra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(P=,008), prueba empleada para valorar la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Velocidad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Procesamiento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E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5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43956" y="635894"/>
            <a:ext cx="7109138" cy="610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spcBef>
                <a:spcPts val="2400"/>
              </a:spcBef>
            </a:pPr>
            <a:r>
              <a:rPr lang="es-ES" sz="3200" b="1" kern="0" dirty="0" smtClean="0">
                <a:solidFill>
                  <a:srgbClr val="365F9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DISCUSIÓN Y CONCLUSIONES</a:t>
            </a:r>
            <a:endParaRPr lang="es-ES" sz="3200" b="1" kern="0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92429" y="1637630"/>
            <a:ext cx="1061219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En consistencia con las conclusiones de estudios previos, este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trabajo confirma que los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déficits cognitivos manifestados en los pacientes infectados con VHC revierten al ser eliminado el virus de la hepatitis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C.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Un alto porcentaje de los pacientes con hepatitis C muestran déficits neurocognitivos, acentuándose estos en la memoria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visual, memoria verbal y velocidad de procesamiento. </a:t>
            </a:r>
          </a:p>
          <a:p>
            <a:pPr algn="just"/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es-ES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Un cuerpo creciente de evidencia sugiere que, el mecanismo responsable de los trastornos </a:t>
            </a:r>
            <a:r>
              <a:rPr lang="es-ES" dirty="0" err="1">
                <a:latin typeface="Arial" panose="020B0604020202020204" pitchFamily="34" charset="0"/>
                <a:ea typeface="Calibri" panose="020F0502020204030204" pitchFamily="34" charset="0"/>
              </a:rPr>
              <a:t>neuropsiquiátricos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 en pacientes portadores de VHC es la influencia patógena de este virus en el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cerebro.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ES" b="1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Bladowska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 y cols. (2019).</a:t>
            </a:r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es-ES" b="1" dirty="0">
              <a:latin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Numerosos autores apoyaron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 relación existente entre el VHC y un peor desempeño en el dominio </a:t>
            </a:r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memoria </a:t>
            </a:r>
            <a:r>
              <a:rPr lang="es-ES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visual </a:t>
            </a: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por parte de os pacientes. </a:t>
            </a:r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Kleefeld y cols. (2017); Ibtihal y cols. (2016).</a:t>
            </a:r>
          </a:p>
          <a:p>
            <a:pPr algn="just"/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algn="just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88642" y="875763"/>
            <a:ext cx="102258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ES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</a:rPr>
              <a:t>Otros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</a:rPr>
              <a:t>autores coinciden en la relación existente entre la </a:t>
            </a:r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</a:rPr>
              <a:t>memoria verbal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</a:rPr>
              <a:t>y el efecto del VHC en el cerebro. </a:t>
            </a:r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García- Guerrero y cols. (2020); Kleefeld y cols. (2018); </a:t>
            </a:r>
            <a:r>
              <a:rPr lang="es-ES" b="1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Yeoh</a:t>
            </a:r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 (2018).</a:t>
            </a:r>
            <a:endParaRPr lang="es-ES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 algn="just"/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Un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alto porcentaje de los pacientes con hepatitis C muestran déficits neurocognitivos, acentuándose estos en la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velocidad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de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procesamiento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Kleefeld y cols. (2017</a:t>
            </a:r>
            <a:r>
              <a:rPr lang="es-ES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); </a:t>
            </a:r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Ibtihal y cols. (2016</a:t>
            </a:r>
            <a:r>
              <a:rPr lang="es-ES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s-ES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s-ES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es-ES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¿Por qué revierten estos dominios al ser eliminado el VHC?... (</a:t>
            </a:r>
            <a:r>
              <a:rPr lang="es-ES" b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Monaco</a:t>
            </a:r>
            <a:r>
              <a:rPr lang="es-ES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y cols. (2015); </a:t>
            </a:r>
            <a:r>
              <a:rPr lang="es-ES" b="1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Solinas</a:t>
            </a:r>
            <a:r>
              <a:rPr lang="es-ES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y cols. </a:t>
            </a:r>
            <a:r>
              <a:rPr lang="es-ES" b="1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(2015).</a:t>
            </a:r>
            <a:endParaRPr lang="es-ES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s-ES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s-ES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s-ES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n-US" b="1" dirty="0" smtClean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endParaRPr lang="es-ES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5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98490" y="1004553"/>
            <a:ext cx="9878096" cy="3267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s-ES" b="1" dirty="0">
                <a:solidFill>
                  <a:srgbClr val="94B6D2">
                    <a:lumMod val="50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Ventajas de los antivirales de acción directa. </a:t>
            </a:r>
          </a:p>
          <a:p>
            <a:pPr lvl="0" algn="just"/>
            <a:r>
              <a:rPr lang="es-ES" b="1" dirty="0">
                <a:solidFill>
                  <a:srgbClr val="94B6D2">
                    <a:lumMod val="50000"/>
                  </a:srgbClr>
                </a:solidFill>
                <a:latin typeface="Arial" panose="020B0604020202020204" pitchFamily="34" charset="0"/>
              </a:rPr>
              <a:t> -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Alta tasa de curación (más del 90-95%)</a:t>
            </a:r>
          </a:p>
          <a:p>
            <a:pPr lvl="0" algn="just"/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</a:rPr>
              <a:t> -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Gran seguridad terapéutica</a:t>
            </a:r>
          </a:p>
          <a:p>
            <a:pPr lvl="0" algn="just"/>
            <a:r>
              <a:rPr lang="es-ES" b="1" dirty="0">
                <a:solidFill>
                  <a:prstClr val="black"/>
                </a:solidFill>
                <a:latin typeface="Arial" panose="020B0604020202020204" pitchFamily="34" charset="0"/>
              </a:rPr>
              <a:t> -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</a:rPr>
              <a:t>Mejor calidad de vida</a:t>
            </a:r>
          </a:p>
          <a:p>
            <a:pPr lvl="0" algn="just"/>
            <a:endParaRPr lang="es-E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s-ES" b="1" dirty="0">
                <a:solidFill>
                  <a:srgbClr val="94B6D2">
                    <a:lumMod val="50000"/>
                  </a:srgbClr>
                </a:solidFill>
                <a:latin typeface="Arial" panose="020B0604020202020204" pitchFamily="34" charset="0"/>
              </a:rPr>
              <a:t>Fortalezas y limitaciones del estudio</a:t>
            </a:r>
          </a:p>
          <a:p>
            <a:pPr lvl="0" algn="just">
              <a:spcAft>
                <a:spcPts val="1000"/>
              </a:spcAft>
            </a:pP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 fortalezas que encontramos en este estudio son las altas tasas de curación y la mejor calidad de vida que adquieren los pacientes tratados con los AAD</a:t>
            </a: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spcAft>
                <a:spcPts val="1000"/>
              </a:spcAft>
            </a:pP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resultados obtenidos en este estudio se han obtenido en una muestra epidemiológica no lo suficientemente amplia para poder exportarla a la población general. Por tanto, la mayor limitación de este estudio sería la escasa muestra de sujetos empleada. </a:t>
            </a:r>
          </a:p>
        </p:txBody>
      </p:sp>
    </p:spTree>
    <p:extLst>
      <p:ext uri="{BB962C8B-B14F-4D97-AF65-F5344CB8AC3E}">
        <p14:creationId xmlns:p14="http://schemas.microsoft.com/office/powerpoint/2010/main" val="182331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1519" y="2550018"/>
            <a:ext cx="99296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</a:t>
            </a:r>
            <a:r>
              <a:rPr lang="es-E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por su atención!</a:t>
            </a:r>
            <a:endParaRPr lang="es-ES" sz="6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5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46975" y="682580"/>
            <a:ext cx="1031597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La hepatitis C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 es una infección viral que produce una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inflamación en el hígado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, se caracteriza por una serie de signos y síntomas, siendo el principal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la ictericia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      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Otros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signos y síntomas de alarma son: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hematomas, fatiga, pérdida de apetito, sangrado, orina de color oscuro, picor en la piel, ascitis, heces claras, pérdida de peso, piernas hinchadas, desorientación o somnolencia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ES" sz="1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ES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El VHC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se clasifica en el género </a:t>
            </a:r>
            <a:r>
              <a:rPr lang="es-ES" b="1" dirty="0" err="1">
                <a:latin typeface="Arial" panose="020B0604020202020204" pitchFamily="34" charset="0"/>
                <a:ea typeface="Calibri" panose="020F0502020204030204" pitchFamily="34" charset="0"/>
              </a:rPr>
              <a:t>Hepacivirus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 dentro de la familia </a:t>
            </a:r>
            <a:r>
              <a:rPr lang="es-ES" b="1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Flaviviridae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El genotipo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 del VHC más frecuente en Europa es el de </a:t>
            </a: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tipo </a:t>
            </a: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1.</a:t>
            </a:r>
          </a:p>
          <a:p>
            <a:pPr algn="just"/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es-ES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</a:rPr>
              <a:t>El VHC infecta aproximadamente a 170 millones de personas en todo el mundo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, por lo tanto, representa una pandemia viral, una enfermedad cinco veces más extendida que la infección por el virus de inmunodeficiencia humana (VIH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),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y que la nueva pandemia que está afectando actualmente a nivel mundial, el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COVIID-19 (25/09/2020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32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millones de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casos).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El curso evolutivo de la infección crónica por el VHC es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lento.</a:t>
            </a:r>
            <a:endParaRPr lang="es-ES" dirty="0" smtClean="0"/>
          </a:p>
        </p:txBody>
      </p:sp>
      <p:sp>
        <p:nvSpPr>
          <p:cNvPr id="4" name="Flecha abajo 3"/>
          <p:cNvSpPr/>
          <p:nvPr/>
        </p:nvSpPr>
        <p:spPr>
          <a:xfrm>
            <a:off x="5679582" y="2125014"/>
            <a:ext cx="450761" cy="605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956" y="3452569"/>
            <a:ext cx="506012" cy="62794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331" y="5410157"/>
            <a:ext cx="506012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00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21217" y="605307"/>
            <a:ext cx="103030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16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s-ES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Hasta </a:t>
            </a: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hace unos años el principal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tratamiento</a:t>
            </a: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 para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la hepatitis C </a:t>
            </a: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era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el </a:t>
            </a:r>
            <a:r>
              <a:rPr lang="es-ES" sz="16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Interferón</a:t>
            </a:r>
            <a:r>
              <a:rPr lang="es-ES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. Tras </a:t>
            </a: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los nuevos avances y descubrimientos se ha dado lugar a la aparición de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nuevas terapias </a:t>
            </a: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basadas en el uso de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antivirales de acción directa (AAD). </a:t>
            </a:r>
            <a:r>
              <a:rPr lang="es-ES" sz="16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En Europa las tasas de curación rondan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el 90%. </a:t>
            </a:r>
            <a:endParaRPr lang="es-ES" sz="1600" b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es-ES" sz="1600" dirty="0">
              <a:latin typeface="Arial" panose="020B0604020202020204" pitchFamily="34" charset="0"/>
            </a:endParaRPr>
          </a:p>
          <a:p>
            <a:pPr algn="just"/>
            <a:endParaRPr lang="es-ES" sz="1600" dirty="0" smtClean="0">
              <a:latin typeface="Arial" panose="020B0604020202020204" pitchFamily="34" charset="0"/>
            </a:endParaRPr>
          </a:p>
          <a:p>
            <a:pPr algn="just"/>
            <a:endParaRPr lang="es-ES" sz="1600" dirty="0">
              <a:latin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Se conoce que son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más eficaces, seguros y están mejor </a:t>
            </a:r>
            <a:r>
              <a:rPr lang="es-ES" sz="16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tolerados</a:t>
            </a:r>
            <a:r>
              <a:rPr lang="es-ES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Los pacientes tratados con AAD presentan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menos efectos adversos</a:t>
            </a: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 que los tratados con Interferón, siendo el efecto adverso más común de los AAD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la anemia</a:t>
            </a: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, asociada como era esperado, al uso de </a:t>
            </a:r>
            <a:r>
              <a:rPr lang="es-ES" sz="1600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ribavirina</a:t>
            </a:r>
            <a:r>
              <a:rPr lang="es-ES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pPr algn="just"/>
            <a:endParaRPr lang="es-ES" sz="1600" dirty="0">
              <a:latin typeface="Arial" panose="020B0604020202020204" pitchFamily="34" charset="0"/>
            </a:endParaRPr>
          </a:p>
          <a:p>
            <a:pPr algn="just"/>
            <a:endParaRPr lang="es-ES" sz="1600" dirty="0" smtClean="0">
              <a:latin typeface="Arial" panose="020B0604020202020204" pitchFamily="34" charset="0"/>
            </a:endParaRPr>
          </a:p>
          <a:p>
            <a:pPr algn="just"/>
            <a:endParaRPr lang="es-ES" sz="1600" dirty="0">
              <a:latin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El tratamiento del VHC consiste en la combinación de al menos dos antivirales de acción directa con diferentes dianas frente al virus. </a:t>
            </a:r>
            <a:r>
              <a:rPr lang="es-ES" sz="1600" b="1" dirty="0">
                <a:latin typeface="Arial" panose="020B0604020202020204" pitchFamily="34" charset="0"/>
                <a:ea typeface="Calibri" panose="020F0502020204030204" pitchFamily="34" charset="0"/>
              </a:rPr>
              <a:t>La duración de este tratamiento oscila entre 8 y 24 </a:t>
            </a:r>
            <a:r>
              <a:rPr lang="es-ES" sz="16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semanas, </a:t>
            </a:r>
            <a:r>
              <a:rPr lang="es-ES" sz="1600" dirty="0">
                <a:latin typeface="Arial" panose="020B0604020202020204" pitchFamily="34" charset="0"/>
                <a:ea typeface="Calibri" panose="020F0502020204030204" pitchFamily="34" charset="0"/>
              </a:rPr>
              <a:t>empleando las pautas más largas de tratamiento en pacientes que además del VHC presentan cirrosis </a:t>
            </a:r>
            <a:r>
              <a:rPr lang="es-ES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descompensada.</a:t>
            </a:r>
          </a:p>
          <a:p>
            <a:pPr algn="just"/>
            <a:endParaRPr lang="es-ES" sz="1600" b="1" dirty="0">
              <a:latin typeface="Arial" panose="020B0604020202020204" pitchFamily="34" charset="0"/>
            </a:endParaRPr>
          </a:p>
          <a:p>
            <a:pPr algn="just"/>
            <a:endParaRPr lang="es-ES" sz="1600" b="1" dirty="0" smtClean="0">
              <a:latin typeface="Arial" panose="020B0604020202020204" pitchFamily="34" charset="0"/>
            </a:endParaRPr>
          </a:p>
          <a:p>
            <a:pPr algn="just"/>
            <a:endParaRPr lang="es-ES" sz="1600" b="1" dirty="0">
              <a:latin typeface="Arial" panose="020B0604020202020204" pitchFamily="34" charset="0"/>
            </a:endParaRPr>
          </a:p>
          <a:p>
            <a:pPr lvl="0" algn="just"/>
            <a:r>
              <a:rPr 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Un aspecto que en los últimos años ha suscitado gran interés son los déficits cognitivos que presentan los pacientes portadores del </a:t>
            </a:r>
            <a:r>
              <a:rPr lang="es-ES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VHC</a:t>
            </a:r>
            <a:r>
              <a:rPr 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es-ES" sz="1600" b="1" dirty="0">
              <a:solidFill>
                <a:prstClr val="black"/>
              </a:solidFill>
            </a:endParaRPr>
          </a:p>
          <a:p>
            <a:pPr algn="just"/>
            <a:endParaRPr lang="es-ES" sz="16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60" y="1680418"/>
            <a:ext cx="506012" cy="62794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60" y="3158448"/>
            <a:ext cx="506012" cy="62794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60" y="4636477"/>
            <a:ext cx="506012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221635"/>
              </p:ext>
            </p:extLst>
          </p:nvPr>
        </p:nvGraphicFramePr>
        <p:xfrm>
          <a:off x="244699" y="85739"/>
          <a:ext cx="11681139" cy="6597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1583"/>
                <a:gridCol w="999478"/>
                <a:gridCol w="1196905"/>
                <a:gridCol w="1369656"/>
                <a:gridCol w="3634277"/>
                <a:gridCol w="3259240"/>
              </a:tblGrid>
              <a:tr h="260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Publicación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Muestra (N)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Escala síntomas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Variables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Resultados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Conclusiones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</a:tr>
              <a:tr h="1088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García- Guerrero y cols. (2020)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Pacientes con hepatitis C (42)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BDI, MAF, SF-36, HAM-A, PAS, ISI, DAST-20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Depresión, </a:t>
                      </a:r>
                      <a:r>
                        <a:rPr lang="es-ES" sz="1050" dirty="0" smtClean="0">
                          <a:effectLst/>
                        </a:rPr>
                        <a:t>ansiedad,</a:t>
                      </a:r>
                      <a:r>
                        <a:rPr lang="es-ES" sz="1050" baseline="0" dirty="0" smtClean="0">
                          <a:effectLst/>
                        </a:rPr>
                        <a:t> </a:t>
                      </a:r>
                      <a:r>
                        <a:rPr lang="es-ES" sz="1050" dirty="0" smtClean="0">
                          <a:effectLst/>
                        </a:rPr>
                        <a:t>fatiga</a:t>
                      </a:r>
                      <a:r>
                        <a:rPr lang="es-ES" sz="1050" dirty="0">
                          <a:effectLst/>
                        </a:rPr>
                        <a:t>, </a:t>
                      </a:r>
                      <a:r>
                        <a:rPr lang="es-ES" sz="1050" dirty="0" smtClean="0">
                          <a:effectLst/>
                        </a:rPr>
                        <a:t>anhedonia,</a:t>
                      </a:r>
                      <a:r>
                        <a:rPr lang="es-ES" sz="1050" baseline="0" dirty="0" smtClean="0">
                          <a:effectLst/>
                        </a:rPr>
                        <a:t> </a:t>
                      </a:r>
                      <a:r>
                        <a:rPr lang="es-ES" sz="1050" dirty="0" smtClean="0">
                          <a:effectLst/>
                        </a:rPr>
                        <a:t>insomnio</a:t>
                      </a:r>
                      <a:r>
                        <a:rPr lang="es-ES" sz="1050" dirty="0">
                          <a:effectLst/>
                        </a:rPr>
                        <a:t>, calidad de vida, antecedentes de consumo de drogas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Los pacientes con VHC tuvieron un rendimiento peor que el grupo control en todos los dominios cognitivos. Sin embargo, tras controlar el efecto de BDI, HAM-A, MAF, ISI, SF-36 y DAST-20, solo la memoria verbal de los pacientes con VHC mostró diferencias entre los grupos.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En consonancia con estudios previos, nuestros resultados muestran una relación entre la memoria verbal y el efecto del VHC en el cerebro, aunque el presente estudio no ha podido relacionar la afectación </a:t>
                      </a:r>
                      <a:r>
                        <a:rPr lang="es-ES" sz="1050" dirty="0" err="1">
                          <a:effectLst/>
                        </a:rPr>
                        <a:t>frontoestriatal</a:t>
                      </a:r>
                      <a:r>
                        <a:rPr lang="es-ES" sz="1050" dirty="0">
                          <a:effectLst/>
                        </a:rPr>
                        <a:t> de los pacientes con VHC con su rendimiento cognitivo</a:t>
                      </a:r>
                      <a:r>
                        <a:rPr lang="es-ES" sz="1050" dirty="0" smtClean="0">
                          <a:effectLst/>
                        </a:rPr>
                        <a:t>.</a:t>
                      </a:r>
                    </a:p>
                  </a:txBody>
                  <a:tcPr marL="25948" marR="25948" marT="0" marB="0"/>
                </a:tc>
              </a:tr>
              <a:tr h="9831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Kleefeld y cols. (2018)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Pacientes con hepatitis C (22)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BDI, SF-12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Datos </a:t>
                      </a:r>
                      <a:r>
                        <a:rPr lang="es-ES" sz="1050" dirty="0" smtClean="0">
                          <a:effectLst/>
                        </a:rPr>
                        <a:t>sociodemográficos</a:t>
                      </a:r>
                      <a:r>
                        <a:rPr lang="es-ES" sz="1050" dirty="0">
                          <a:effectLst/>
                        </a:rPr>
                        <a:t>, fatiga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Analizaron parámetros de atención específicos derivados del test TVA en 20 pacientes. Al inicio del estudio el 54,5% cumplieron criterios de deterioro cognitivo y el 40% mostró deterioro en los parámetros TVA. Tras la terapia con AAD los pacientes mejoraron en algunos dominios cognitivos.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El tratamiento con AAD conduce a una mejora en la memoria verbal, funciones ejecutivas, velocidad de procesamiento y habilidades motoras, así como en la fatiga y la salud mental.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</a:tr>
              <a:tr h="1088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Yeoh y cols. (2018)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Pacientes con hepatitis C (estudios varios)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BDI, MAF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Depresión, fatiga, déficit neurocognitivo 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Hasta el 50% de los pacientes con VHC muestran deficiencias en las pruebas neurocognitivas, con mayor efecto en la memoria verbal y la memoria de trabajo. También se han descrito problemas de atención y concentración, velocidad de procesamiento, habilidades motoras y función ejecutiva.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El virus de la hepatitis C tiene efectos sistémicos fuera del hígado, incluidos los efectos </a:t>
                      </a:r>
                      <a:r>
                        <a:rPr lang="es-ES" sz="1050" dirty="0" err="1">
                          <a:effectLst/>
                        </a:rPr>
                        <a:t>intracerebrales</a:t>
                      </a:r>
                      <a:r>
                        <a:rPr lang="es-ES" sz="1050" dirty="0">
                          <a:effectLst/>
                        </a:rPr>
                        <a:t> que contribuyen a la depresión, la fatiga y los déficits neurocognitivos.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</a:tr>
              <a:tr h="7533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Kleefeld y cols. (2017)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Pacientes con hepatitis C (25)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BDI, MAF, SF-36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Síntomas cognitivos, </a:t>
                      </a:r>
                      <a:r>
                        <a:rPr lang="es-ES" sz="1050" dirty="0" smtClean="0">
                          <a:effectLst/>
                        </a:rPr>
                        <a:t>AIVD, fatiga, depresión </a:t>
                      </a:r>
                      <a:r>
                        <a:rPr lang="es-ES" sz="1050" dirty="0">
                          <a:effectLst/>
                        </a:rPr>
                        <a:t>y calidad de vida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Al inicio de su estudio, el grupo de pacientes mostró un peor desempeño en los dominios de memoria visual y de trabajo, velocidad de procesamiento, atención y función ejecutiva.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Nuestros datos sugieren una influencia significativa de la infección por VHC en la función cognitiva. Tras la administración del tratamiento mejora la memoria visual, la memoria de trabajo y la función ejecutiva. 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</a:tr>
              <a:tr h="14506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Ibtihal y cols. (2016)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Pacientes con hepatitis C (258)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SCIP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 smtClean="0">
                          <a:effectLst/>
                        </a:rPr>
                        <a:t>Datos</a:t>
                      </a:r>
                      <a:r>
                        <a:rPr lang="es-ES" sz="1050" baseline="0" dirty="0" smtClean="0">
                          <a:effectLst/>
                        </a:rPr>
                        <a:t> </a:t>
                      </a:r>
                      <a:r>
                        <a:rPr lang="es-ES" sz="1050" dirty="0" smtClean="0">
                          <a:effectLst/>
                        </a:rPr>
                        <a:t>sociodemográficos</a:t>
                      </a:r>
                      <a:r>
                        <a:rPr lang="es-ES" sz="1050" dirty="0">
                          <a:effectLst/>
                        </a:rPr>
                        <a:t>, empleo, toxoplasmosis, funciones cognitivas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El VHC se asoció negativamente con la velocidad de procesamiento para la prueba de memoria de Penn </a:t>
                      </a:r>
                      <a:r>
                        <a:rPr lang="es-ES" sz="1050" dirty="0" err="1">
                          <a:effectLst/>
                        </a:rPr>
                        <a:t>Face</a:t>
                      </a:r>
                      <a:r>
                        <a:rPr lang="es-ES" sz="1050" dirty="0">
                          <a:effectLst/>
                        </a:rPr>
                        <a:t> y las pruebas de diferenciación de edad. También se asoció negativamente con la precisión de la prueba de rendimiento continuo de Penn: número, prueba de orientación de línea corta de Penn, prueba de razonamiento de matriz de Penn y prueba de diferenciación de edad.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La infección por VHC, indexada por títulos elevados de anticuerpos </a:t>
                      </a:r>
                      <a:r>
                        <a:rPr lang="es-ES" sz="1050" dirty="0" err="1">
                          <a:effectLst/>
                        </a:rPr>
                        <a:t>IgG</a:t>
                      </a:r>
                      <a:r>
                        <a:rPr lang="es-ES" sz="1050" dirty="0">
                          <a:effectLst/>
                        </a:rPr>
                        <a:t> se asoció significativamente con un peor desempeño en los dominios cognitivos de memoria verbal, atención, orientación espacial y la memoria de trabajo. Tras la erradicación del virus se mejoró el desempeño de la velocidad de procesamiento, la memoria verbal y la memoria visual. 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</a:tr>
              <a:tr h="9062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</a:rPr>
                        <a:t>Monaco</a:t>
                      </a:r>
                      <a:r>
                        <a:rPr lang="es-ES" sz="1200" dirty="0">
                          <a:effectLst/>
                        </a:rPr>
                        <a:t> y cols. (2015)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Pacientes con hepatitis C (37)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HRQL, SF-36, MAF, DSM-IV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Calidad de vida, </a:t>
                      </a:r>
                      <a:r>
                        <a:rPr lang="es-ES" sz="1050" dirty="0" smtClean="0">
                          <a:effectLst/>
                        </a:rPr>
                        <a:t>sueño,</a:t>
                      </a:r>
                      <a:r>
                        <a:rPr lang="es-ES" sz="1050" baseline="0" dirty="0" smtClean="0">
                          <a:effectLst/>
                        </a:rPr>
                        <a:t> </a:t>
                      </a:r>
                      <a:r>
                        <a:rPr lang="es-ES" sz="1050" dirty="0" smtClean="0">
                          <a:effectLst/>
                        </a:rPr>
                        <a:t>fatiga</a:t>
                      </a:r>
                      <a:r>
                        <a:rPr lang="es-ES" sz="1050" dirty="0">
                          <a:effectLst/>
                        </a:rPr>
                        <a:t>, patología psiquiátrica, déficit cognitivo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</a:rPr>
                        <a:t>El rendimiento neuropsicológico alterado y el deterioro neurocognitivo se informan con frecuencia en pacientes con infección crónica por VHC, a menudo en estadios caracterizados por la falta de fibrosis hepática significativa y cirrosis.</a:t>
                      </a:r>
                      <a:endParaRPr lang="es-E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</a:rPr>
                        <a:t>La combinación de IFN y </a:t>
                      </a:r>
                      <a:r>
                        <a:rPr lang="es-ES" sz="1050" dirty="0" err="1">
                          <a:effectLst/>
                        </a:rPr>
                        <a:t>ribavirina</a:t>
                      </a:r>
                      <a:r>
                        <a:rPr lang="es-ES" sz="1050" dirty="0">
                          <a:effectLst/>
                        </a:rPr>
                        <a:t> ya no representa el estándar terapéutico en VHC. Se está reemplazando por el uso de ADD que logra remitir el virus en el 90% de los casos.</a:t>
                      </a:r>
                      <a:endParaRPr lang="es-E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948" marR="259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90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324635" y="502276"/>
            <a:ext cx="7083381" cy="610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es-ES" sz="3200" b="1" kern="0" dirty="0">
                <a:solidFill>
                  <a:srgbClr val="365F9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OBJETIVOS E HIPÓTESIS</a:t>
            </a:r>
            <a:endParaRPr lang="es-ES" sz="3200" b="1" kern="0" dirty="0">
              <a:solidFill>
                <a:srgbClr val="365F91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76141" y="1287887"/>
            <a:ext cx="10637948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objetivo principal de este estudio es evaluar si tras la curación del virus de la hepatitis C (VHC) los pacientes tratados con el nuevo tratamiento de antivirales de acción directa (AAD) mejoran su rendimiento neurocognitivo. </a:t>
            </a:r>
            <a:endParaRPr lang="es-E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Hipótesis 1: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pacientes infectados con el virus de la hepatitis C tras recibir el nuevo tratamiento con antivirales de acción directa mejorarán su rendimiento en la memoria verbal, visual y de trabajo.</a:t>
            </a:r>
            <a:endParaRPr lang="es-E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1000"/>
              </a:spcAft>
            </a:pPr>
            <a:r>
              <a:rPr lang="es-E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Hipótesis 2: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Los pacientes infectados con el virus de la hepatitis C tras recibir el nuevo tratamiento con antivirales de acción directa mejorarán su rendimiento en la velocidad de procesamiento.</a:t>
            </a:r>
            <a:endParaRPr lang="es-E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00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4552" y="618186"/>
            <a:ext cx="8989454" cy="610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spcBef>
                <a:spcPts val="2400"/>
              </a:spcBef>
            </a:pPr>
            <a:r>
              <a:rPr lang="es-ES" sz="3200" b="1" kern="0" dirty="0" smtClean="0">
                <a:solidFill>
                  <a:srgbClr val="365F9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 Y MÉTODOS</a:t>
            </a:r>
            <a:endParaRPr lang="es-ES" sz="3200" b="1" kern="0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92429" y="1416676"/>
            <a:ext cx="10560676" cy="5078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Ámbito de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estudio</a:t>
            </a:r>
          </a:p>
          <a:p>
            <a:pPr algn="just"/>
            <a:endParaRPr lang="es-ES" dirty="0">
              <a:latin typeface="Arial" panose="020B0604020202020204" pitchFamily="34" charset="0"/>
            </a:endParaRPr>
          </a:p>
          <a:p>
            <a:pPr algn="just"/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Este estudio se ha realizado dentro del Programa Cántabro de erradicación del VHC en la Unidad de Digestivo que se lleva a cabo en el Hospital Universitario Marqués de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Valdecilla.</a:t>
            </a:r>
          </a:p>
          <a:p>
            <a:pPr algn="just"/>
            <a:endParaRPr lang="es-ES" dirty="0"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Participantes</a:t>
            </a:r>
          </a:p>
          <a:p>
            <a:pPr algn="just"/>
            <a:endParaRPr lang="es-ES" dirty="0">
              <a:latin typeface="Arial" panose="020B0604020202020204" pitchFamily="34" charset="0"/>
            </a:endParaRPr>
          </a:p>
          <a:p>
            <a:pPr algn="just"/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Se obtuvo una muestra de 62 pacientes (35 hombres y 27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mujeres). Los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criterios de inclusión fueron tener el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VHC, tener entre 18 y 65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años, estar en tratamiento con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AAD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y no presentar discapacidad intelectual. De esos 62 pacientes 8 se perdieron durante el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seguimiento.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La muestra fue de un total de 54 pacientes (30 hombres y 24 mujeres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).</a:t>
            </a:r>
          </a:p>
          <a:p>
            <a:pPr algn="just"/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36 controles (19 mujeres y 17 hombres</a:t>
            </a: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). Los criterios de inclusión fueron los mismos a excepción de tener el VHC y estar en tratamiento para ello.</a:t>
            </a:r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es-ES" dirty="0"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Variables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sociodemográficas</a:t>
            </a:r>
          </a:p>
          <a:p>
            <a:pPr algn="just"/>
            <a:endParaRPr lang="es-ES" dirty="0">
              <a:latin typeface="Arial" panose="020B0604020202020204" pitchFamily="34" charset="0"/>
            </a:endParaRPr>
          </a:p>
          <a:p>
            <a:pPr algn="just"/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Se recogieron las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variables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género,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edad, población medio urbano/rural.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34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68946" y="927279"/>
            <a:ext cx="100068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dirty="0">
              <a:latin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ES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Evaluación </a:t>
            </a:r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neurocognitiva</a:t>
            </a:r>
          </a:p>
          <a:p>
            <a:pPr algn="just"/>
            <a:endParaRPr lang="es-ES" dirty="0">
              <a:latin typeface="Arial" panose="020B0604020202020204" pitchFamily="34" charset="0"/>
            </a:endParaRP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Consiste en una batería neuropsicológica de test: 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068946" y="2565902"/>
            <a:ext cx="76436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de Aprendizaje Verbal del Rey (TAVR)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Memoria verbal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b="1" dirty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Figura Compleja del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Rey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Memoria visual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b="1" dirty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Dígitos en orden inverso (Dígitos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Memoria de trabajo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b="1" dirty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Clave de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números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Velocidad de procesamiento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b="1" dirty="0" err="1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Grooved</a:t>
            </a:r>
            <a:r>
              <a:rPr lang="es-ES" sz="2000" b="1" dirty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dirty="0" err="1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Pegboard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Destreza motora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b="1" dirty="0" err="1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Trail</a:t>
            </a:r>
            <a:r>
              <a:rPr lang="es-ES" sz="2000" b="1" dirty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dirty="0" err="1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es-ES" sz="2000" b="1" dirty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Test (TMT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Funcione ejecutivas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b="1" dirty="0" err="1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Stroop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Velocidad de procesamiento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Vocabulario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Capacidad intelectual </a:t>
            </a:r>
            <a:r>
              <a:rPr lang="es-ES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premórbida</a:t>
            </a:r>
            <a:endParaRPr lang="es-ES" sz="2000" b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CPT </a:t>
            </a:r>
            <a:r>
              <a:rPr lang="es-ES" sz="2000" b="1" dirty="0" smtClean="0">
                <a:solidFill>
                  <a:srgbClr val="4F81B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Atención</a:t>
            </a:r>
            <a:endParaRPr lang="es-E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74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717442" y="682580"/>
            <a:ext cx="6143223" cy="610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spcBef>
                <a:spcPts val="2400"/>
              </a:spcBef>
            </a:pPr>
            <a:r>
              <a:rPr lang="es-ES" sz="3200" b="1" kern="0" dirty="0" smtClean="0">
                <a:solidFill>
                  <a:srgbClr val="365F9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endParaRPr lang="es-ES" sz="3200" b="1" kern="0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75762" y="1502688"/>
            <a:ext cx="103288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rgbClr val="94B6D2">
                    <a:lumMod val="50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Descripción de la muestra</a:t>
            </a:r>
          </a:p>
          <a:p>
            <a:pPr lvl="0" algn="just"/>
            <a:endParaRPr lang="es-ES" b="1" dirty="0" smtClean="0">
              <a:solidFill>
                <a:srgbClr val="94B6D2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La muestra incluyó un total de 54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pacientes y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36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controles, que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habían sido incluidos en el Programa Cántabro de erradicación del VHC realizado por la unidad de digestivo en el Hospital Universitario Marqués de Valdecilla (HUMV) de Cantabria. </a:t>
            </a:r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endParaRPr lang="es-ES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rgbClr val="94B6D2">
                    <a:lumMod val="50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Características de la muestra</a:t>
            </a:r>
          </a:p>
          <a:p>
            <a:pPr lvl="0" algn="just"/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Pacientes: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 54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30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varones y 24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mujeres;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12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vivían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en medio rural y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42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en medio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urbano;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 11 pacientes recibieron el tratamiento durante 8 semanas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y 43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lo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recibieron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durante 12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semanas;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15 pacientes con una edad comprendida entre los 18-33 años, 27 pacientes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entre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los 33-50 años y 12 pacientes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entre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los 50-65 años. </a:t>
            </a:r>
            <a:endParaRPr lang="es-ES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</a:rPr>
              <a:t>Controles: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36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19 mujeres y 17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varones;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 8 de ellos vivían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en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medio rural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y 28 en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medio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urbano;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14 controles con una edad comprendida entre los 18-33 años, 15 controles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entre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los 33-50 años y 7 controles 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entre </a:t>
            </a:r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los 50-65 años.</a:t>
            </a:r>
            <a:endParaRPr lang="es-ES" b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endParaRPr lang="es-ES" b="1" dirty="0">
              <a:solidFill>
                <a:srgbClr val="94B6D2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4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17431" y="798490"/>
            <a:ext cx="100841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v"/>
            </a:pPr>
            <a:r>
              <a:rPr lang="es-ES" b="1" dirty="0" smtClean="0">
                <a:solidFill>
                  <a:srgbClr val="94B6D2">
                    <a:lumMod val="50000"/>
                  </a:srgb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Comparación entre Pacientes y Controles</a:t>
            </a:r>
          </a:p>
          <a:p>
            <a:pPr lvl="0" algn="just"/>
            <a:endParaRPr lang="es-ES" b="1" dirty="0">
              <a:solidFill>
                <a:srgbClr val="94B6D2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es-ES" dirty="0">
                <a:latin typeface="Arial" panose="020B0604020202020204" pitchFamily="34" charset="0"/>
                <a:ea typeface="Calibri" panose="020F0502020204030204" pitchFamily="34" charset="0"/>
              </a:rPr>
              <a:t>Realizamos una comparación inicial entre nuestro grupo pacientes y nuestro grupo control, para conocer si existe diferencia neurocognitiva de base entre ambos</a:t>
            </a:r>
            <a:r>
              <a:rPr lang="es-ES" dirty="0" smtClean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pPr lvl="0" algn="just"/>
            <a:endParaRPr lang="es-ES" b="1" dirty="0">
              <a:solidFill>
                <a:srgbClr val="94B6D2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endParaRPr lang="es-ES" b="1" dirty="0">
              <a:solidFill>
                <a:srgbClr val="94B6D2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20816"/>
              </p:ext>
            </p:extLst>
          </p:nvPr>
        </p:nvGraphicFramePr>
        <p:xfrm>
          <a:off x="1017431" y="2552816"/>
          <a:ext cx="5618802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2219960"/>
                <a:gridCol w="1120775"/>
                <a:gridCol w="1120775"/>
                <a:gridCol w="645795"/>
                <a:gridCol w="145102"/>
                <a:gridCol w="366395"/>
              </a:tblGrid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neuropsicológicos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</a:tr>
              <a:tr h="1473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clave números directa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62,19 (15,822)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68,64 (14,865)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-1,966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,053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03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clave números típica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10,28 (2,359)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11,42 (2,062)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-2,422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s-ES" sz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021</a:t>
                      </a:r>
                      <a:r>
                        <a:rPr lang="es-ES" sz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ector 7"/>
          <p:cNvSpPr/>
          <p:nvPr/>
        </p:nvSpPr>
        <p:spPr>
          <a:xfrm>
            <a:off x="6039038" y="3484914"/>
            <a:ext cx="597195" cy="444149"/>
          </a:xfrm>
          <a:prstGeom prst="flowChartConnector">
            <a:avLst/>
          </a:prstGeom>
          <a:noFill/>
          <a:ln w="38100"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Conector 8"/>
          <p:cNvSpPr/>
          <p:nvPr/>
        </p:nvSpPr>
        <p:spPr>
          <a:xfrm>
            <a:off x="992827" y="3451324"/>
            <a:ext cx="2060619" cy="520602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Flecha derecha 10"/>
          <p:cNvSpPr/>
          <p:nvPr/>
        </p:nvSpPr>
        <p:spPr>
          <a:xfrm>
            <a:off x="6929858" y="2990132"/>
            <a:ext cx="476518" cy="3928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7619660" y="2990132"/>
            <a:ext cx="3481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Velocidad de procesamiento</a:t>
            </a:r>
          </a:p>
          <a:p>
            <a:endParaRPr lang="es-ES" dirty="0"/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845404"/>
              </p:ext>
            </p:extLst>
          </p:nvPr>
        </p:nvGraphicFramePr>
        <p:xfrm>
          <a:off x="992827" y="4345777"/>
          <a:ext cx="5668010" cy="2103120"/>
        </p:xfrm>
        <a:graphic>
          <a:graphicData uri="http://schemas.openxmlformats.org/drawingml/2006/table">
            <a:tbl>
              <a:tblPr firstRow="1" firstCol="1" bandRow="1"/>
              <a:tblGrid>
                <a:gridCol w="1909445"/>
                <a:gridCol w="1048385"/>
                <a:gridCol w="1063625"/>
                <a:gridCol w="772795"/>
                <a:gridCol w="873760"/>
              </a:tblGrid>
              <a:tr h="271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neuropsicológicos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 (desv. Típica)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BD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dígitos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13,94 (3,206)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14,92 (3,102)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-1,437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,155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dígitos puntuación típica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10,02 (2,702)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11,00 (2,552)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-1,746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,085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dígitos directos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8,70 (2,052)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8,67 (1,568)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,097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,923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Span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dígitos directos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5,87 (1,289)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5,86 (,931)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,037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,969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dígitos inversos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5,24 (1,822)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6,22 (1,958)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-2,395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,017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Span</a:t>
                      </a: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dígitos inversos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3,94 (,979)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4,50 (1,108)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-2,439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,014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Conector 13"/>
          <p:cNvSpPr/>
          <p:nvPr/>
        </p:nvSpPr>
        <p:spPr>
          <a:xfrm>
            <a:off x="5902137" y="5971537"/>
            <a:ext cx="734096" cy="583810"/>
          </a:xfrm>
          <a:prstGeom prst="flowChartConnector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onector 14"/>
          <p:cNvSpPr/>
          <p:nvPr/>
        </p:nvSpPr>
        <p:spPr>
          <a:xfrm>
            <a:off x="837127" y="5894264"/>
            <a:ext cx="2060619" cy="738356"/>
          </a:xfrm>
          <a:prstGeom prst="flowChartConnector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Flecha derecha 16"/>
          <p:cNvSpPr/>
          <p:nvPr/>
        </p:nvSpPr>
        <p:spPr>
          <a:xfrm>
            <a:off x="7015373" y="5205672"/>
            <a:ext cx="476518" cy="3811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/>
          <p:cNvSpPr txBox="1"/>
          <p:nvPr/>
        </p:nvSpPr>
        <p:spPr>
          <a:xfrm>
            <a:off x="7637172" y="5205672"/>
            <a:ext cx="3193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Memoria de trabajo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2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21301</TotalTime>
  <Words>2787</Words>
  <Application>Microsoft Office PowerPoint</Application>
  <PresentationFormat>Panorámica</PresentationFormat>
  <Paragraphs>377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</vt:lpstr>
      <vt:lpstr>Times New Roman</vt:lpstr>
      <vt:lpstr>Trebuchet MS</vt:lpstr>
      <vt:lpstr>Wingdings</vt:lpstr>
      <vt:lpstr>Wingdings 3</vt:lpstr>
      <vt:lpstr>Faceta</vt:lpstr>
      <vt:lpstr>Tratamiento de la Hepatitis C con antivirales de acción directa: implicaciones en la neurocognición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Tratamiento de la Hepatitis C con antivirales de acción directa: implicaciones en la neurocognición</dc:title>
  <dc:creator>diego martinez garcia</dc:creator>
  <cp:lastModifiedBy>USUARIO</cp:lastModifiedBy>
  <cp:revision>69</cp:revision>
  <dcterms:created xsi:type="dcterms:W3CDTF">2020-08-27T09:05:42Z</dcterms:created>
  <dcterms:modified xsi:type="dcterms:W3CDTF">2020-10-08T11:16:38Z</dcterms:modified>
</cp:coreProperties>
</file>