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5400"/>
  <p:notesSz cx="6797675" cy="9926638"/>
  <p:defaultTextStyle>
    <a:defPPr>
      <a:defRPr lang="es-ES"/>
    </a:defPPr>
    <a:lvl1pPr algn="l" rtl="0" fontAlgn="base">
      <a:spcBef>
        <a:spcPct val="0"/>
      </a:spcBef>
      <a:spcAft>
        <a:spcPct val="0"/>
      </a:spcAft>
      <a:defRPr sz="6500" kern="1200">
        <a:solidFill>
          <a:schemeClr val="tx1"/>
        </a:solidFill>
        <a:latin typeface="Arial" charset="0"/>
        <a:ea typeface="+mn-ea"/>
        <a:cs typeface="Arial" charset="0"/>
      </a:defRPr>
    </a:lvl1pPr>
    <a:lvl2pPr marL="457200" algn="l" rtl="0" fontAlgn="base">
      <a:spcBef>
        <a:spcPct val="0"/>
      </a:spcBef>
      <a:spcAft>
        <a:spcPct val="0"/>
      </a:spcAft>
      <a:defRPr sz="6500" kern="1200">
        <a:solidFill>
          <a:schemeClr val="tx1"/>
        </a:solidFill>
        <a:latin typeface="Arial" charset="0"/>
        <a:ea typeface="+mn-ea"/>
        <a:cs typeface="Arial" charset="0"/>
      </a:defRPr>
    </a:lvl2pPr>
    <a:lvl3pPr marL="914400" algn="l" rtl="0" fontAlgn="base">
      <a:spcBef>
        <a:spcPct val="0"/>
      </a:spcBef>
      <a:spcAft>
        <a:spcPct val="0"/>
      </a:spcAft>
      <a:defRPr sz="6500" kern="1200">
        <a:solidFill>
          <a:schemeClr val="tx1"/>
        </a:solidFill>
        <a:latin typeface="Arial" charset="0"/>
        <a:ea typeface="+mn-ea"/>
        <a:cs typeface="Arial" charset="0"/>
      </a:defRPr>
    </a:lvl3pPr>
    <a:lvl4pPr marL="1371600" algn="l" rtl="0" fontAlgn="base">
      <a:spcBef>
        <a:spcPct val="0"/>
      </a:spcBef>
      <a:spcAft>
        <a:spcPct val="0"/>
      </a:spcAft>
      <a:defRPr sz="6500" kern="1200">
        <a:solidFill>
          <a:schemeClr val="tx1"/>
        </a:solidFill>
        <a:latin typeface="Arial" charset="0"/>
        <a:ea typeface="+mn-ea"/>
        <a:cs typeface="Arial" charset="0"/>
      </a:defRPr>
    </a:lvl4pPr>
    <a:lvl5pPr marL="1828800" algn="l" rtl="0" fontAlgn="base">
      <a:spcBef>
        <a:spcPct val="0"/>
      </a:spcBef>
      <a:spcAft>
        <a:spcPct val="0"/>
      </a:spcAft>
      <a:defRPr sz="6500" kern="1200">
        <a:solidFill>
          <a:schemeClr val="tx1"/>
        </a:solidFill>
        <a:latin typeface="Arial" charset="0"/>
        <a:ea typeface="+mn-ea"/>
        <a:cs typeface="Arial" charset="0"/>
      </a:defRPr>
    </a:lvl5pPr>
    <a:lvl6pPr marL="2286000" algn="l" defTabSz="914400" rtl="0" eaLnBrk="1" latinLnBrk="0" hangingPunct="1">
      <a:defRPr sz="6500" kern="1200">
        <a:solidFill>
          <a:schemeClr val="tx1"/>
        </a:solidFill>
        <a:latin typeface="Arial" charset="0"/>
        <a:ea typeface="+mn-ea"/>
        <a:cs typeface="Arial" charset="0"/>
      </a:defRPr>
    </a:lvl6pPr>
    <a:lvl7pPr marL="2743200" algn="l" defTabSz="914400" rtl="0" eaLnBrk="1" latinLnBrk="0" hangingPunct="1">
      <a:defRPr sz="6500" kern="1200">
        <a:solidFill>
          <a:schemeClr val="tx1"/>
        </a:solidFill>
        <a:latin typeface="Arial" charset="0"/>
        <a:ea typeface="+mn-ea"/>
        <a:cs typeface="Arial" charset="0"/>
      </a:defRPr>
    </a:lvl7pPr>
    <a:lvl8pPr marL="3200400" algn="l" defTabSz="914400" rtl="0" eaLnBrk="1" latinLnBrk="0" hangingPunct="1">
      <a:defRPr sz="6500" kern="1200">
        <a:solidFill>
          <a:schemeClr val="tx1"/>
        </a:solidFill>
        <a:latin typeface="Arial" charset="0"/>
        <a:ea typeface="+mn-ea"/>
        <a:cs typeface="Arial" charset="0"/>
      </a:defRPr>
    </a:lvl8pPr>
    <a:lvl9pPr marL="3657600" algn="l" defTabSz="914400" rtl="0" eaLnBrk="1" latinLnBrk="0" hangingPunct="1">
      <a:defRPr sz="6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563" userDrawn="1">
          <p15:clr>
            <a:srgbClr val="A4A3A4"/>
          </p15:clr>
        </p15:guide>
        <p15:guide id="2" pos="102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1E1"/>
    <a:srgbClr val="C2E791"/>
    <a:srgbClr val="E3A5D7"/>
    <a:srgbClr val="99CCFF"/>
    <a:srgbClr val="B0C9E8"/>
    <a:srgbClr val="049670"/>
    <a:srgbClr val="009A96"/>
    <a:srgbClr val="008080"/>
    <a:srgbClr val="000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577" autoAdjust="0"/>
  </p:normalViewPr>
  <p:slideViewPr>
    <p:cSldViewPr>
      <p:cViewPr>
        <p:scale>
          <a:sx n="40" d="100"/>
          <a:sy n="40" d="100"/>
        </p:scale>
        <p:origin x="-126" y="-1512"/>
      </p:cViewPr>
      <p:guideLst>
        <p:guide orient="horz" pos="13563"/>
        <p:guide pos="10206"/>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B18566-3E9E-472A-803E-29390EEC5594}" type="datetimeFigureOut">
              <a:rPr lang="es-ES" smtClean="0"/>
              <a:pPr/>
              <a:t>25/06/2018</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CD557B7-5945-4745-B968-FF3C8158E37C}" type="slidenum">
              <a:rPr lang="es-ES" smtClean="0"/>
              <a:pPr/>
              <a:t>‹Nº›</a:t>
            </a:fld>
            <a:endParaRPr lang="es-ES" dirty="0"/>
          </a:p>
        </p:txBody>
      </p:sp>
    </p:spTree>
    <p:extLst>
      <p:ext uri="{BB962C8B-B14F-4D97-AF65-F5344CB8AC3E}">
        <p14:creationId xmlns:p14="http://schemas.microsoft.com/office/powerpoint/2010/main" val="1232298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dirty="0"/>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B7ACA35-BCE6-4338-AE8C-F8F311FD2609}" type="datetimeFigureOut">
              <a:rPr lang="es-ES_tradnl" smtClean="0"/>
              <a:pPr/>
              <a:t>25/06/2018</a:t>
            </a:fld>
            <a:endParaRPr lang="es-ES_tradnl" dirty="0"/>
          </a:p>
        </p:txBody>
      </p:sp>
      <p:sp>
        <p:nvSpPr>
          <p:cNvPr id="4" name="3 Marcador de imagen de diapositiva"/>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_tradnl" dirty="0"/>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F91F06B-8AFA-452C-9D93-D8A2BD6363C4}" type="slidenum">
              <a:rPr lang="es-ES_tradnl" smtClean="0"/>
              <a:pPr/>
              <a:t>‹Nº›</a:t>
            </a:fld>
            <a:endParaRPr lang="es-ES_tradnl" dirty="0"/>
          </a:p>
        </p:txBody>
      </p:sp>
    </p:spTree>
    <p:extLst>
      <p:ext uri="{BB962C8B-B14F-4D97-AF65-F5344CB8AC3E}">
        <p14:creationId xmlns:p14="http://schemas.microsoft.com/office/powerpoint/2010/main" val="623598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F91F06B-8AFA-452C-9D93-D8A2BD6363C4}" type="slidenum">
              <a:rPr lang="es-ES_tradnl" smtClean="0"/>
              <a:pPr/>
              <a:t>1</a:t>
            </a:fld>
            <a:endParaRPr lang="es-ES_tradnl" dirty="0"/>
          </a:p>
        </p:txBody>
      </p:sp>
    </p:spTree>
    <p:extLst>
      <p:ext uri="{BB962C8B-B14F-4D97-AF65-F5344CB8AC3E}">
        <p14:creationId xmlns:p14="http://schemas.microsoft.com/office/powerpoint/2010/main" val="140542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917" y="14914034"/>
            <a:ext cx="27542218" cy="10289117"/>
          </a:xfrm>
        </p:spPr>
        <p:txBody>
          <a:bodyPr/>
          <a:lstStyle/>
          <a:p>
            <a:r>
              <a:rPr lang="es-ES"/>
              <a:t>Haga clic para modificar el estilo de título del patrón</a:t>
            </a:r>
          </a:p>
        </p:txBody>
      </p:sp>
      <p:sp>
        <p:nvSpPr>
          <p:cNvPr id="3" name="2 Subtítulo"/>
          <p:cNvSpPr>
            <a:spLocks noGrp="1"/>
          </p:cNvSpPr>
          <p:nvPr>
            <p:ph type="subTitle" idx="1"/>
          </p:nvPr>
        </p:nvSpPr>
        <p:spPr>
          <a:xfrm>
            <a:off x="4859792" y="27203400"/>
            <a:ext cx="22684468" cy="12268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6" name="Rectangle 6"/>
          <p:cNvSpPr>
            <a:spLocks noGrp="1" noChangeArrowheads="1"/>
          </p:cNvSpPr>
          <p:nvPr>
            <p:ph type="sldNum" sz="quarter" idx="12"/>
          </p:nvPr>
        </p:nvSpPr>
        <p:spPr>
          <a:ln/>
        </p:spPr>
        <p:txBody>
          <a:bodyPr/>
          <a:lstStyle>
            <a:lvl1pPr>
              <a:defRPr/>
            </a:lvl1pPr>
          </a:lstStyle>
          <a:p>
            <a:pPr>
              <a:defRPr/>
            </a:pPr>
            <a:fld id="{8508B197-168F-4CC2-8E99-4044C1AB2C00}"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6" name="Rectangle 6"/>
          <p:cNvSpPr>
            <a:spLocks noGrp="1" noChangeArrowheads="1"/>
          </p:cNvSpPr>
          <p:nvPr>
            <p:ph type="sldNum" sz="quarter" idx="12"/>
          </p:nvPr>
        </p:nvSpPr>
        <p:spPr>
          <a:ln/>
        </p:spPr>
        <p:txBody>
          <a:bodyPr/>
          <a:lstStyle>
            <a:lvl1pPr>
              <a:defRPr/>
            </a:lvl1pPr>
          </a:lstStyle>
          <a:p>
            <a:pPr>
              <a:defRPr/>
            </a:pPr>
            <a:fld id="{FAFA95A5-FA1B-4E72-B65C-079B39A233F1}"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92734" y="1921936"/>
            <a:ext cx="7288667" cy="4095961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622653" y="1921936"/>
            <a:ext cx="21674137" cy="409596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6" name="Rectangle 6"/>
          <p:cNvSpPr>
            <a:spLocks noGrp="1" noChangeArrowheads="1"/>
          </p:cNvSpPr>
          <p:nvPr>
            <p:ph type="sldNum" sz="quarter" idx="12"/>
          </p:nvPr>
        </p:nvSpPr>
        <p:spPr>
          <a:ln/>
        </p:spPr>
        <p:txBody>
          <a:bodyPr/>
          <a:lstStyle>
            <a:lvl1pPr>
              <a:defRPr/>
            </a:lvl1pPr>
          </a:lstStyle>
          <a:p>
            <a:pPr>
              <a:defRPr/>
            </a:pPr>
            <a:fld id="{B11FC703-D116-4F46-8F9C-D5C976446428}"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6" name="Rectangle 6"/>
          <p:cNvSpPr>
            <a:spLocks noGrp="1" noChangeArrowheads="1"/>
          </p:cNvSpPr>
          <p:nvPr>
            <p:ph type="sldNum" sz="quarter" idx="12"/>
          </p:nvPr>
        </p:nvSpPr>
        <p:spPr>
          <a:ln/>
        </p:spPr>
        <p:txBody>
          <a:bodyPr/>
          <a:lstStyle>
            <a:lvl1pPr>
              <a:defRPr/>
            </a:lvl1pPr>
          </a:lstStyle>
          <a:p>
            <a:pPr>
              <a:defRPr/>
            </a:pPr>
            <a:fld id="{418328E9-403E-4B17-AC27-37A6C28B44BC}"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504" y="30848300"/>
            <a:ext cx="27544260" cy="9535584"/>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2559504" y="20347519"/>
            <a:ext cx="27544260" cy="1050078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6" name="Rectangle 6"/>
          <p:cNvSpPr>
            <a:spLocks noGrp="1" noChangeArrowheads="1"/>
          </p:cNvSpPr>
          <p:nvPr>
            <p:ph type="sldNum" sz="quarter" idx="12"/>
          </p:nvPr>
        </p:nvSpPr>
        <p:spPr>
          <a:ln/>
        </p:spPr>
        <p:txBody>
          <a:bodyPr/>
          <a:lstStyle>
            <a:lvl1pPr>
              <a:defRPr/>
            </a:lvl1pPr>
          </a:lstStyle>
          <a:p>
            <a:pPr>
              <a:defRPr/>
            </a:pPr>
            <a:fld id="{3BA166F3-05BB-461E-86A9-32536ECE07E7}"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622654" y="11201402"/>
            <a:ext cx="14481401" cy="31680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6299997" y="11201402"/>
            <a:ext cx="14481402" cy="31680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7" name="Rectangle 6"/>
          <p:cNvSpPr>
            <a:spLocks noGrp="1" noChangeArrowheads="1"/>
          </p:cNvSpPr>
          <p:nvPr>
            <p:ph type="sldNum" sz="quarter" idx="12"/>
          </p:nvPr>
        </p:nvSpPr>
        <p:spPr>
          <a:ln/>
        </p:spPr>
        <p:txBody>
          <a:bodyPr/>
          <a:lstStyle>
            <a:lvl1pPr>
              <a:defRPr/>
            </a:lvl1pPr>
          </a:lstStyle>
          <a:p>
            <a:pPr>
              <a:defRPr/>
            </a:pPr>
            <a:fld id="{00F20C6F-5A79-48DD-9C47-AEC009282509}"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611" y="1921933"/>
            <a:ext cx="29162829" cy="8001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620612" y="10746317"/>
            <a:ext cx="14316075" cy="4478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1620612" y="15225184"/>
            <a:ext cx="14316075" cy="276584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6461242" y="10746317"/>
            <a:ext cx="14322198" cy="4478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16461242" y="15225184"/>
            <a:ext cx="14322198" cy="276584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9" name="Rectangle 6"/>
          <p:cNvSpPr>
            <a:spLocks noGrp="1" noChangeArrowheads="1"/>
          </p:cNvSpPr>
          <p:nvPr>
            <p:ph type="sldNum" sz="quarter" idx="12"/>
          </p:nvPr>
        </p:nvSpPr>
        <p:spPr>
          <a:ln/>
        </p:spPr>
        <p:txBody>
          <a:bodyPr/>
          <a:lstStyle>
            <a:lvl1pPr>
              <a:defRPr/>
            </a:lvl1pPr>
          </a:lstStyle>
          <a:p>
            <a:pPr>
              <a:defRPr/>
            </a:pPr>
            <a:fld id="{5DE43F8A-D75B-41F3-98CE-5362E62397E1}"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5" name="Rectangle 6"/>
          <p:cNvSpPr>
            <a:spLocks noGrp="1" noChangeArrowheads="1"/>
          </p:cNvSpPr>
          <p:nvPr>
            <p:ph type="sldNum" sz="quarter" idx="12"/>
          </p:nvPr>
        </p:nvSpPr>
        <p:spPr>
          <a:ln/>
        </p:spPr>
        <p:txBody>
          <a:bodyPr/>
          <a:lstStyle>
            <a:lvl1pPr>
              <a:defRPr/>
            </a:lvl1pPr>
          </a:lstStyle>
          <a:p>
            <a:pPr>
              <a:defRPr/>
            </a:pPr>
            <a:fld id="{3CA98D72-EABC-4D20-B6B4-84B64A24D1CA}"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4" name="Rectangle 6"/>
          <p:cNvSpPr>
            <a:spLocks noGrp="1" noChangeArrowheads="1"/>
          </p:cNvSpPr>
          <p:nvPr>
            <p:ph type="sldNum" sz="quarter" idx="12"/>
          </p:nvPr>
        </p:nvSpPr>
        <p:spPr>
          <a:ln/>
        </p:spPr>
        <p:txBody>
          <a:bodyPr/>
          <a:lstStyle>
            <a:lvl1pPr>
              <a:defRPr/>
            </a:lvl1pPr>
          </a:lstStyle>
          <a:p>
            <a:pPr>
              <a:defRPr/>
            </a:pPr>
            <a:fld id="{A1AEA387-BC74-4F1D-92DF-A4EDC2627369}"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612" y="1911351"/>
            <a:ext cx="10660517" cy="8134349"/>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12668931" y="1911353"/>
            <a:ext cx="18114508" cy="409723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620612" y="10045702"/>
            <a:ext cx="10660517" cy="328379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7" name="Rectangle 6"/>
          <p:cNvSpPr>
            <a:spLocks noGrp="1" noChangeArrowheads="1"/>
          </p:cNvSpPr>
          <p:nvPr>
            <p:ph type="sldNum" sz="quarter" idx="12"/>
          </p:nvPr>
        </p:nvSpPr>
        <p:spPr>
          <a:ln/>
        </p:spPr>
        <p:txBody>
          <a:bodyPr/>
          <a:lstStyle>
            <a:lvl1pPr>
              <a:defRPr/>
            </a:lvl1pPr>
          </a:lstStyle>
          <a:p>
            <a:pPr>
              <a:defRPr/>
            </a:pPr>
            <a:fld id="{5E869613-B6FF-4469-88E1-42E60602EC0D}"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814" y="33604202"/>
            <a:ext cx="19441206" cy="3966633"/>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6351814" y="4290484"/>
            <a:ext cx="19441206" cy="28803600"/>
          </a:xfrm>
        </p:spPr>
        <p:txBody>
          <a:bodyPr lIns="352112" tIns="176057" rIns="352112" bIns="176057"/>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6351814" y="37570835"/>
            <a:ext cx="19441206" cy="56345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dirty="0"/>
          </a:p>
        </p:txBody>
      </p:sp>
      <p:sp>
        <p:nvSpPr>
          <p:cNvPr id="7" name="Rectangle 6"/>
          <p:cNvSpPr>
            <a:spLocks noGrp="1" noChangeArrowheads="1"/>
          </p:cNvSpPr>
          <p:nvPr>
            <p:ph type="sldNum" sz="quarter" idx="12"/>
          </p:nvPr>
        </p:nvSpPr>
        <p:spPr>
          <a:ln/>
        </p:spPr>
        <p:txBody>
          <a:bodyPr/>
          <a:lstStyle>
            <a:lvl1pPr>
              <a:defRPr/>
            </a:lvl1pPr>
          </a:lstStyle>
          <a:p>
            <a:pPr>
              <a:defRPr/>
            </a:pPr>
            <a:fld id="{A2316FC9-4D97-4E76-98BC-CA0A479B2095}"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2425" y="1728788"/>
            <a:ext cx="29159200" cy="7200900"/>
          </a:xfrm>
          <a:prstGeom prst="rect">
            <a:avLst/>
          </a:prstGeom>
          <a:noFill/>
          <a:ln w="9525">
            <a:noFill/>
            <a:miter lim="800000"/>
            <a:headEnd/>
            <a:tailEnd/>
          </a:ln>
        </p:spPr>
        <p:txBody>
          <a:bodyPr vert="horz" wrap="square" lIns="331351" tIns="165676" rIns="331351" bIns="165676"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1622425" y="10082213"/>
            <a:ext cx="29159200" cy="28511500"/>
          </a:xfrm>
          <a:prstGeom prst="rect">
            <a:avLst/>
          </a:prstGeom>
          <a:noFill/>
          <a:ln w="9525">
            <a:noFill/>
            <a:miter lim="800000"/>
            <a:headEnd/>
            <a:tailEnd/>
          </a:ln>
        </p:spPr>
        <p:txBody>
          <a:bodyPr vert="horz" wrap="square" lIns="331351" tIns="165676" rIns="331351" bIns="165676"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1622425" y="39346188"/>
            <a:ext cx="7558088" cy="3000375"/>
          </a:xfrm>
          <a:prstGeom prst="rect">
            <a:avLst/>
          </a:prstGeom>
          <a:noFill/>
          <a:ln w="9525">
            <a:noFill/>
            <a:miter lim="800000"/>
            <a:headEnd/>
            <a:tailEnd/>
          </a:ln>
        </p:spPr>
        <p:txBody>
          <a:bodyPr vert="horz" wrap="square" lIns="331351" tIns="165676" rIns="331351" bIns="165676" numCol="1" anchor="t" anchorCtr="0" compatLnSpc="1">
            <a:prstTxWarp prst="textNoShape">
              <a:avLst/>
            </a:prstTxWarp>
          </a:bodyPr>
          <a:lstStyle>
            <a:lvl1pPr>
              <a:defRPr sz="5000"/>
            </a:lvl1pPr>
          </a:lstStyle>
          <a:p>
            <a:pPr>
              <a:defRPr/>
            </a:pPr>
            <a:endParaRPr lang="es-ES_tradnl" dirty="0"/>
          </a:p>
        </p:txBody>
      </p:sp>
      <p:sp>
        <p:nvSpPr>
          <p:cNvPr id="1029" name="Rectangle 5"/>
          <p:cNvSpPr>
            <a:spLocks noGrp="1" noChangeArrowheads="1"/>
          </p:cNvSpPr>
          <p:nvPr>
            <p:ph type="ftr" sz="quarter" idx="3"/>
          </p:nvPr>
        </p:nvSpPr>
        <p:spPr bwMode="auto">
          <a:xfrm>
            <a:off x="11068050" y="39346188"/>
            <a:ext cx="10267950" cy="3000375"/>
          </a:xfrm>
          <a:prstGeom prst="rect">
            <a:avLst/>
          </a:prstGeom>
          <a:noFill/>
          <a:ln w="9525">
            <a:noFill/>
            <a:miter lim="800000"/>
            <a:headEnd/>
            <a:tailEnd/>
          </a:ln>
        </p:spPr>
        <p:txBody>
          <a:bodyPr vert="horz" wrap="square" lIns="331351" tIns="165676" rIns="331351" bIns="165676" numCol="1" anchor="t" anchorCtr="0" compatLnSpc="1">
            <a:prstTxWarp prst="textNoShape">
              <a:avLst/>
            </a:prstTxWarp>
          </a:bodyPr>
          <a:lstStyle>
            <a:lvl1pPr algn="ctr">
              <a:defRPr sz="5000"/>
            </a:lvl1pPr>
          </a:lstStyle>
          <a:p>
            <a:pPr>
              <a:defRPr/>
            </a:pPr>
            <a:endParaRPr lang="es-ES_tradnl" dirty="0"/>
          </a:p>
        </p:txBody>
      </p:sp>
      <p:sp>
        <p:nvSpPr>
          <p:cNvPr id="1030" name="Rectangle 6"/>
          <p:cNvSpPr>
            <a:spLocks noGrp="1" noChangeArrowheads="1"/>
          </p:cNvSpPr>
          <p:nvPr>
            <p:ph type="sldNum" sz="quarter" idx="4"/>
          </p:nvPr>
        </p:nvSpPr>
        <p:spPr bwMode="auto">
          <a:xfrm>
            <a:off x="23223538" y="39346188"/>
            <a:ext cx="7558087" cy="3000375"/>
          </a:xfrm>
          <a:prstGeom prst="rect">
            <a:avLst/>
          </a:prstGeom>
          <a:noFill/>
          <a:ln w="9525">
            <a:noFill/>
            <a:miter lim="800000"/>
            <a:headEnd/>
            <a:tailEnd/>
          </a:ln>
        </p:spPr>
        <p:txBody>
          <a:bodyPr vert="horz" wrap="square" lIns="331351" tIns="165676" rIns="331351" bIns="165676" numCol="1" anchor="t" anchorCtr="0" compatLnSpc="1">
            <a:prstTxWarp prst="textNoShape">
              <a:avLst/>
            </a:prstTxWarp>
          </a:bodyPr>
          <a:lstStyle>
            <a:lvl1pPr algn="r">
              <a:defRPr sz="5000"/>
            </a:lvl1pPr>
          </a:lstStyle>
          <a:p>
            <a:pPr>
              <a:defRPr/>
            </a:pPr>
            <a:fld id="{F117A8F0-4663-4175-9D2D-C3EDFE728EF5}"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13113" rtl="0" eaLnBrk="0" fontAlgn="base" hangingPunct="0">
        <a:spcBef>
          <a:spcPct val="0"/>
        </a:spcBef>
        <a:spcAft>
          <a:spcPct val="0"/>
        </a:spcAft>
        <a:defRPr sz="16000">
          <a:solidFill>
            <a:schemeClr val="tx2"/>
          </a:solidFill>
          <a:latin typeface="+mj-lt"/>
          <a:ea typeface="+mj-ea"/>
          <a:cs typeface="+mj-cs"/>
        </a:defRPr>
      </a:lvl1pPr>
      <a:lvl2pPr algn="ctr" defTabSz="3313113" rtl="0" eaLnBrk="0" fontAlgn="base" hangingPunct="0">
        <a:spcBef>
          <a:spcPct val="0"/>
        </a:spcBef>
        <a:spcAft>
          <a:spcPct val="0"/>
        </a:spcAft>
        <a:defRPr sz="16000">
          <a:solidFill>
            <a:schemeClr val="tx2"/>
          </a:solidFill>
          <a:latin typeface="Arial" pitchFamily="34" charset="0"/>
        </a:defRPr>
      </a:lvl2pPr>
      <a:lvl3pPr algn="ctr" defTabSz="3313113" rtl="0" eaLnBrk="0" fontAlgn="base" hangingPunct="0">
        <a:spcBef>
          <a:spcPct val="0"/>
        </a:spcBef>
        <a:spcAft>
          <a:spcPct val="0"/>
        </a:spcAft>
        <a:defRPr sz="16000">
          <a:solidFill>
            <a:schemeClr val="tx2"/>
          </a:solidFill>
          <a:latin typeface="Arial" pitchFamily="34" charset="0"/>
        </a:defRPr>
      </a:lvl3pPr>
      <a:lvl4pPr algn="ctr" defTabSz="3313113" rtl="0" eaLnBrk="0" fontAlgn="base" hangingPunct="0">
        <a:spcBef>
          <a:spcPct val="0"/>
        </a:spcBef>
        <a:spcAft>
          <a:spcPct val="0"/>
        </a:spcAft>
        <a:defRPr sz="16000">
          <a:solidFill>
            <a:schemeClr val="tx2"/>
          </a:solidFill>
          <a:latin typeface="Arial" pitchFamily="34" charset="0"/>
        </a:defRPr>
      </a:lvl4pPr>
      <a:lvl5pPr algn="ctr" defTabSz="3313113" rtl="0" eaLnBrk="0" fontAlgn="base" hangingPunct="0">
        <a:spcBef>
          <a:spcPct val="0"/>
        </a:spcBef>
        <a:spcAft>
          <a:spcPct val="0"/>
        </a:spcAft>
        <a:defRPr sz="16000">
          <a:solidFill>
            <a:schemeClr val="tx2"/>
          </a:solidFill>
          <a:latin typeface="Arial" pitchFamily="34" charset="0"/>
        </a:defRPr>
      </a:lvl5pPr>
      <a:lvl6pPr marL="457200" algn="ctr" defTabSz="3521075" rtl="0" fontAlgn="base">
        <a:spcBef>
          <a:spcPct val="0"/>
        </a:spcBef>
        <a:spcAft>
          <a:spcPct val="0"/>
        </a:spcAft>
        <a:defRPr sz="17000">
          <a:solidFill>
            <a:schemeClr val="tx2"/>
          </a:solidFill>
          <a:latin typeface="Arial" pitchFamily="34" charset="0"/>
        </a:defRPr>
      </a:lvl6pPr>
      <a:lvl7pPr marL="914400" algn="ctr" defTabSz="3521075" rtl="0" fontAlgn="base">
        <a:spcBef>
          <a:spcPct val="0"/>
        </a:spcBef>
        <a:spcAft>
          <a:spcPct val="0"/>
        </a:spcAft>
        <a:defRPr sz="17000">
          <a:solidFill>
            <a:schemeClr val="tx2"/>
          </a:solidFill>
          <a:latin typeface="Arial" pitchFamily="34" charset="0"/>
        </a:defRPr>
      </a:lvl7pPr>
      <a:lvl8pPr marL="1371600" algn="ctr" defTabSz="3521075" rtl="0" fontAlgn="base">
        <a:spcBef>
          <a:spcPct val="0"/>
        </a:spcBef>
        <a:spcAft>
          <a:spcPct val="0"/>
        </a:spcAft>
        <a:defRPr sz="17000">
          <a:solidFill>
            <a:schemeClr val="tx2"/>
          </a:solidFill>
          <a:latin typeface="Arial" pitchFamily="34" charset="0"/>
        </a:defRPr>
      </a:lvl8pPr>
      <a:lvl9pPr marL="1828800" algn="ctr" defTabSz="3521075" rtl="0" fontAlgn="base">
        <a:spcBef>
          <a:spcPct val="0"/>
        </a:spcBef>
        <a:spcAft>
          <a:spcPct val="0"/>
        </a:spcAft>
        <a:defRPr sz="17000">
          <a:solidFill>
            <a:schemeClr val="tx2"/>
          </a:solidFill>
          <a:latin typeface="Arial" pitchFamily="34" charset="0"/>
        </a:defRPr>
      </a:lvl9pPr>
    </p:titleStyle>
    <p:bodyStyle>
      <a:lvl1pPr marL="1241425" indent="-1241425" algn="l" defTabSz="3313113" rtl="0" eaLnBrk="0" fontAlgn="base" hangingPunct="0">
        <a:spcBef>
          <a:spcPct val="20000"/>
        </a:spcBef>
        <a:spcAft>
          <a:spcPct val="0"/>
        </a:spcAft>
        <a:buChar char="•"/>
        <a:defRPr sz="11600">
          <a:solidFill>
            <a:schemeClr val="tx1"/>
          </a:solidFill>
          <a:latin typeface="+mn-lt"/>
          <a:ea typeface="+mn-ea"/>
          <a:cs typeface="+mn-cs"/>
        </a:defRPr>
      </a:lvl1pPr>
      <a:lvl2pPr marL="2692400" indent="-1035050" algn="l" defTabSz="3313113" rtl="0" eaLnBrk="0" fontAlgn="base" hangingPunct="0">
        <a:spcBef>
          <a:spcPct val="20000"/>
        </a:spcBef>
        <a:spcAft>
          <a:spcPct val="0"/>
        </a:spcAft>
        <a:buChar char="–"/>
        <a:defRPr sz="10200">
          <a:solidFill>
            <a:schemeClr val="tx1"/>
          </a:solidFill>
          <a:latin typeface="+mn-lt"/>
        </a:defRPr>
      </a:lvl2pPr>
      <a:lvl3pPr marL="4141788" indent="-828675" algn="l" defTabSz="3313113" rtl="0" eaLnBrk="0" fontAlgn="base" hangingPunct="0">
        <a:spcBef>
          <a:spcPct val="20000"/>
        </a:spcBef>
        <a:spcAft>
          <a:spcPct val="0"/>
        </a:spcAft>
        <a:buChar char="•"/>
        <a:defRPr sz="8700">
          <a:solidFill>
            <a:schemeClr val="tx1"/>
          </a:solidFill>
          <a:latin typeface="+mn-lt"/>
        </a:defRPr>
      </a:lvl3pPr>
      <a:lvl4pPr marL="5797550" indent="-827088" algn="l" defTabSz="3313113" rtl="0" eaLnBrk="0" fontAlgn="base" hangingPunct="0">
        <a:spcBef>
          <a:spcPct val="20000"/>
        </a:spcBef>
        <a:spcAft>
          <a:spcPct val="0"/>
        </a:spcAft>
        <a:buChar char="–"/>
        <a:defRPr sz="7200">
          <a:solidFill>
            <a:schemeClr val="tx1"/>
          </a:solidFill>
          <a:latin typeface="+mn-lt"/>
        </a:defRPr>
      </a:lvl4pPr>
      <a:lvl5pPr marL="7456488" indent="-828675" algn="l" defTabSz="3313113" rtl="0" eaLnBrk="0" fontAlgn="base" hangingPunct="0">
        <a:spcBef>
          <a:spcPct val="20000"/>
        </a:spcBef>
        <a:spcAft>
          <a:spcPct val="0"/>
        </a:spcAft>
        <a:buChar char="»"/>
        <a:defRPr sz="7200">
          <a:solidFill>
            <a:schemeClr val="tx1"/>
          </a:solidFill>
          <a:latin typeface="+mn-lt"/>
        </a:defRPr>
      </a:lvl5pPr>
      <a:lvl6pPr marL="8380413" indent="-879475" algn="l" defTabSz="3521075" rtl="0" fontAlgn="base">
        <a:spcBef>
          <a:spcPct val="20000"/>
        </a:spcBef>
        <a:spcAft>
          <a:spcPct val="0"/>
        </a:spcAft>
        <a:buChar char="»"/>
        <a:defRPr sz="7600">
          <a:solidFill>
            <a:schemeClr val="tx1"/>
          </a:solidFill>
          <a:latin typeface="+mn-lt"/>
        </a:defRPr>
      </a:lvl6pPr>
      <a:lvl7pPr marL="8837613" indent="-879475" algn="l" defTabSz="3521075" rtl="0" fontAlgn="base">
        <a:spcBef>
          <a:spcPct val="20000"/>
        </a:spcBef>
        <a:spcAft>
          <a:spcPct val="0"/>
        </a:spcAft>
        <a:buChar char="»"/>
        <a:defRPr sz="7600">
          <a:solidFill>
            <a:schemeClr val="tx1"/>
          </a:solidFill>
          <a:latin typeface="+mn-lt"/>
        </a:defRPr>
      </a:lvl7pPr>
      <a:lvl8pPr marL="9294813" indent="-879475" algn="l" defTabSz="3521075" rtl="0" fontAlgn="base">
        <a:spcBef>
          <a:spcPct val="20000"/>
        </a:spcBef>
        <a:spcAft>
          <a:spcPct val="0"/>
        </a:spcAft>
        <a:buChar char="»"/>
        <a:defRPr sz="7600">
          <a:solidFill>
            <a:schemeClr val="tx1"/>
          </a:solidFill>
          <a:latin typeface="+mn-lt"/>
        </a:defRPr>
      </a:lvl8pPr>
      <a:lvl9pPr marL="9752013" indent="-879475" algn="l" defTabSz="3521075" rtl="0" fontAlgn="base">
        <a:spcBef>
          <a:spcPct val="20000"/>
        </a:spcBef>
        <a:spcAft>
          <a:spcPct val="0"/>
        </a:spcAft>
        <a:buChar char="»"/>
        <a:defRPr sz="7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54"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emf"/><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1.emf"/><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50.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image" Target="../media/image6.png"/><Relationship Id="rId51"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19607" y="37927263"/>
            <a:ext cx="15859753" cy="50516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16" name="Rounded Rectangle 15"/>
          <p:cNvSpPr/>
          <p:nvPr/>
        </p:nvSpPr>
        <p:spPr bwMode="auto">
          <a:xfrm>
            <a:off x="235465" y="4314704"/>
            <a:ext cx="31754358" cy="463838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317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33413">
              <a:lnSpc>
                <a:spcPct val="150000"/>
              </a:lnSpc>
              <a:spcAft>
                <a:spcPts val="600"/>
              </a:spcAft>
              <a:defRPr/>
            </a:pPr>
            <a:r>
              <a:rPr lang="en-GB" sz="2100" b="1" dirty="0"/>
              <a:t>INTRODUCTION</a:t>
            </a:r>
          </a:p>
          <a:p>
            <a:r>
              <a:rPr lang="en-US" sz="2100" i="1" dirty="0"/>
              <a:t>MNT, </a:t>
            </a:r>
            <a:r>
              <a:rPr lang="en-US" sz="2100" dirty="0"/>
              <a:t>is member of MXD family from the MYC-MAX-MXD network. It is localized in the 17p13.3 human chromosome that is a region of genomic instability, so its function may be altered and consequently be involved in some diseases. This chromosome loss is observed in many </a:t>
            </a:r>
            <a:r>
              <a:rPr lang="en-US" sz="2100" dirty="0" err="1"/>
              <a:t>adenocarcinomas</a:t>
            </a:r>
            <a:r>
              <a:rPr lang="en-US" sz="2100" dirty="0"/>
              <a:t>. MNT is considered an essential protein due to its several roles in the cell. It is a ubiquitously expressed protein which does not fluctuate during cell cycle. MNT-MAX </a:t>
            </a:r>
            <a:r>
              <a:rPr lang="en-US" sz="2100" dirty="0" err="1"/>
              <a:t>heterodimers</a:t>
            </a:r>
            <a:r>
              <a:rPr lang="en-US" sz="2100" dirty="0"/>
              <a:t> are found in proliferating cells that contain MYC-MAX </a:t>
            </a:r>
            <a:r>
              <a:rPr lang="en-US" sz="2100" dirty="0" err="1"/>
              <a:t>heterodimers</a:t>
            </a:r>
            <a:r>
              <a:rPr lang="en-US" sz="2100" dirty="0"/>
              <a:t>, which suggests a possible important role of MNT during proliferation. MNT expression lost led to </a:t>
            </a:r>
            <a:r>
              <a:rPr lang="en-US" sz="2100" dirty="0" err="1"/>
              <a:t>adenocarcinomas</a:t>
            </a:r>
            <a:r>
              <a:rPr lang="en-US" sz="2100" dirty="0"/>
              <a:t> due to their accelerated entry in the cell cycle, leading to a faster proliferation and avoiding senescence. </a:t>
            </a:r>
          </a:p>
          <a:p>
            <a:r>
              <a:rPr lang="en-US" sz="2100" dirty="0"/>
              <a:t>Our preliminary results from proteomic screenings showed that MNT  interacts with CCDC6.</a:t>
            </a:r>
          </a:p>
          <a:p>
            <a:r>
              <a:rPr lang="en-US" sz="2100" i="1" dirty="0"/>
              <a:t>CCDC6 </a:t>
            </a:r>
            <a:r>
              <a:rPr lang="en-US" sz="2100" dirty="0"/>
              <a:t>gene product is a 65 </a:t>
            </a:r>
            <a:r>
              <a:rPr lang="en-US" sz="2100" dirty="0" err="1"/>
              <a:t>kDa</a:t>
            </a:r>
            <a:r>
              <a:rPr lang="en-US" sz="2100" dirty="0"/>
              <a:t> nuclear and </a:t>
            </a:r>
            <a:r>
              <a:rPr lang="en-US" sz="2100" dirty="0" err="1"/>
              <a:t>cytosolic</a:t>
            </a:r>
            <a:r>
              <a:rPr lang="en-US" sz="2100" dirty="0"/>
              <a:t> pro-apoptotic </a:t>
            </a:r>
            <a:r>
              <a:rPr lang="en-US" sz="2100" dirty="0" err="1"/>
              <a:t>phosphoprotein</a:t>
            </a:r>
            <a:r>
              <a:rPr lang="en-US" sz="2100" dirty="0"/>
              <a:t>. Its amino acid sequence contains a long coiled-coil region that allows protein-protein interaction and a putative SH-3 binding domain. Under DNA damage conditions CCDC6 suffers ATM-mediated </a:t>
            </a:r>
            <a:r>
              <a:rPr lang="en-US" sz="2100" dirty="0" err="1"/>
              <a:t>phosphorylation</a:t>
            </a:r>
            <a:r>
              <a:rPr lang="en-US" sz="2100" dirty="0"/>
              <a:t> making it more nuclear and leading to apoptosis. In ATM deficient cells, this </a:t>
            </a:r>
            <a:r>
              <a:rPr lang="en-US" sz="2100" dirty="0" err="1"/>
              <a:t>phosphorylation</a:t>
            </a:r>
            <a:r>
              <a:rPr lang="en-US" sz="2100" dirty="0"/>
              <a:t> does not occur correctly, and the endogenous CCDC6 is localized in the cytoplasm and excluded from the nucleus and cells do not suffer </a:t>
            </a:r>
            <a:r>
              <a:rPr lang="en-US" sz="2100" dirty="0" err="1"/>
              <a:t>genotoxic</a:t>
            </a:r>
            <a:r>
              <a:rPr lang="en-US" sz="2100" dirty="0"/>
              <a:t> stress- induced apoptosis. CCDC6 was first isolated fused to the </a:t>
            </a:r>
            <a:r>
              <a:rPr lang="en-US" sz="2100" dirty="0" err="1"/>
              <a:t>protooncogene</a:t>
            </a:r>
            <a:r>
              <a:rPr lang="en-US" sz="2100" dirty="0"/>
              <a:t> RET, generating the RET/papillary thyroid carcinoma (PTC) </a:t>
            </a:r>
            <a:r>
              <a:rPr lang="en-US" sz="2100" dirty="0" err="1"/>
              <a:t>oncogene</a:t>
            </a:r>
            <a:r>
              <a:rPr lang="en-US" sz="2100" dirty="0"/>
              <a:t>. CCDC6 provide the first 101 amino acids necessary for the activation of PTC1. CCDC6 depletion or mutation contributes to the </a:t>
            </a:r>
            <a:r>
              <a:rPr lang="en-US" sz="2100" dirty="0" err="1"/>
              <a:t>oncogenic</a:t>
            </a:r>
            <a:r>
              <a:rPr lang="en-US" sz="2100" dirty="0"/>
              <a:t> activity by increasing growth rates of the affected cells, reducing apoptosis and affecting DNA damage repair. CCDC6 is also able to interact directly with proteins and transcription factors such as CREB1 that regulates the transcription of proteins involved in cell proliferation. CCDC6 is also described as a negative regulator of serine-</a:t>
            </a:r>
            <a:r>
              <a:rPr lang="en-US" sz="2100" dirty="0" err="1"/>
              <a:t>threonine</a:t>
            </a:r>
            <a:r>
              <a:rPr lang="en-US" sz="2100" dirty="0"/>
              <a:t> protein </a:t>
            </a:r>
            <a:r>
              <a:rPr lang="en-US" sz="2100" dirty="0" err="1"/>
              <a:t>phosphatase</a:t>
            </a:r>
            <a:r>
              <a:rPr lang="en-US" sz="2100" dirty="0"/>
              <a:t> 4 (PP4c) that </a:t>
            </a:r>
            <a:r>
              <a:rPr lang="en-US" sz="2100" dirty="0" err="1"/>
              <a:t>dephosphorylates</a:t>
            </a:r>
            <a:r>
              <a:rPr lang="en-US" sz="2100" dirty="0"/>
              <a:t> H2AX avoiding the DNA repairing process (2).</a:t>
            </a:r>
            <a:endParaRPr lang="es-ES" sz="2100" dirty="0"/>
          </a:p>
        </p:txBody>
      </p:sp>
      <p:sp>
        <p:nvSpPr>
          <p:cNvPr id="2052" name="Rectangle 4"/>
          <p:cNvSpPr>
            <a:spLocks noChangeArrowheads="1"/>
          </p:cNvSpPr>
          <p:nvPr/>
        </p:nvSpPr>
        <p:spPr bwMode="auto">
          <a:xfrm>
            <a:off x="6343581" y="-400204"/>
            <a:ext cx="19788326" cy="2834030"/>
          </a:xfrm>
          <a:prstGeom prst="rect">
            <a:avLst/>
          </a:prstGeom>
          <a:noFill/>
          <a:ln w="9525">
            <a:noFill/>
            <a:miter lim="800000"/>
            <a:headEnd/>
            <a:tailEnd/>
          </a:ln>
        </p:spPr>
        <p:txBody>
          <a:bodyPr wrap="square" lIns="63423" tIns="31711" rIns="63423" bIns="31711">
            <a:spAutoFit/>
          </a:bodyPr>
          <a:lstStyle/>
          <a:p>
            <a:pPr algn="ctr"/>
            <a:endParaRPr lang="en-US" sz="6000" b="1" dirty="0">
              <a:ln w="0"/>
              <a:effectLst>
                <a:outerShdw blurRad="38100" dist="19050" dir="2700000" algn="tl" rotWithShape="0">
                  <a:schemeClr val="dk1">
                    <a:alpha val="40000"/>
                  </a:schemeClr>
                </a:outerShdw>
              </a:effectLst>
              <a:latin typeface="+mj-lt"/>
              <a:cs typeface="Arial" panose="020B0604020202020204" pitchFamily="34" charset="0"/>
            </a:endParaRPr>
          </a:p>
          <a:p>
            <a:pPr algn="ctr"/>
            <a:r>
              <a:rPr lang="en-US" sz="6000" b="1" dirty="0">
                <a:ln w="0"/>
                <a:effectLst>
                  <a:outerShdw blurRad="38100" dist="19050" dir="2700000" algn="tl" rotWithShape="0">
                    <a:schemeClr val="dk1">
                      <a:alpha val="40000"/>
                    </a:schemeClr>
                  </a:outerShdw>
                </a:effectLst>
                <a:latin typeface="+mj-lt"/>
                <a:cs typeface="Arial" panose="020B0604020202020204" pitchFamily="34" charset="0"/>
              </a:rPr>
              <a:t>Physical and functional interaction between MNT and CCDC6 </a:t>
            </a:r>
            <a:endParaRPr lang="es-ES" sz="6000" b="1" dirty="0">
              <a:ln w="0"/>
              <a:effectLst>
                <a:outerShdw blurRad="38100" dist="19050" dir="2700000" algn="tl" rotWithShape="0">
                  <a:schemeClr val="dk1">
                    <a:alpha val="40000"/>
                  </a:schemeClr>
                </a:outerShdw>
              </a:effectLst>
              <a:latin typeface="+mj-lt"/>
            </a:endParaRPr>
          </a:p>
        </p:txBody>
      </p:sp>
      <p:sp>
        <p:nvSpPr>
          <p:cNvPr id="2" name="Rectangle 5"/>
          <p:cNvSpPr>
            <a:spLocks noChangeArrowheads="1"/>
          </p:cNvSpPr>
          <p:nvPr/>
        </p:nvSpPr>
        <p:spPr bwMode="auto">
          <a:xfrm>
            <a:off x="2413000" y="2511704"/>
            <a:ext cx="27649488" cy="1449036"/>
          </a:xfrm>
          <a:prstGeom prst="rect">
            <a:avLst/>
          </a:prstGeom>
          <a:noFill/>
          <a:ln w="9525">
            <a:noFill/>
            <a:miter lim="800000"/>
            <a:headEnd/>
            <a:tailEnd/>
          </a:ln>
        </p:spPr>
        <p:txBody>
          <a:bodyPr lIns="63423" tIns="31711" rIns="63423" bIns="31711">
            <a:spAutoFit/>
          </a:bodyPr>
          <a:lstStyle/>
          <a:p>
            <a:pPr algn="ctr" defTabSz="633413"/>
            <a:r>
              <a:rPr lang="es-ES" sz="3000" b="1" dirty="0"/>
              <a:t>Sandra Lastra </a:t>
            </a:r>
          </a:p>
          <a:p>
            <a:pPr algn="ctr" defTabSz="633413"/>
            <a:r>
              <a:rPr lang="es-ES" sz="3000" b="1" dirty="0" err="1"/>
              <a:t>supervisors</a:t>
            </a:r>
            <a:r>
              <a:rPr lang="es-ES" sz="3000" b="1" dirty="0"/>
              <a:t>: Javier León and M. Dolores Delgado</a:t>
            </a:r>
            <a:endParaRPr lang="en-GB" sz="3000" b="1" dirty="0"/>
          </a:p>
          <a:p>
            <a:pPr algn="ctr" defTabSz="633413"/>
            <a:r>
              <a:rPr lang="en-GB" sz="3000" dirty="0" err="1"/>
              <a:t>Instituto</a:t>
            </a:r>
            <a:r>
              <a:rPr lang="en-GB" sz="3000" dirty="0"/>
              <a:t> de Biomedicina y Biotecnología de Cantabria (IBBTEC), Santander, Spain.</a:t>
            </a:r>
            <a:r>
              <a:rPr lang="es-ES" sz="3000" dirty="0"/>
              <a:t> </a:t>
            </a:r>
            <a:r>
              <a:rPr lang="en-US" sz="3000" dirty="0"/>
              <a:t> </a:t>
            </a:r>
          </a:p>
        </p:txBody>
      </p:sp>
      <p:sp>
        <p:nvSpPr>
          <p:cNvPr id="3426" name="Text Box 1378"/>
          <p:cNvSpPr txBox="1">
            <a:spLocks noChangeArrowheads="1"/>
          </p:cNvSpPr>
          <p:nvPr/>
        </p:nvSpPr>
        <p:spPr bwMode="auto">
          <a:xfrm>
            <a:off x="747449" y="37996889"/>
            <a:ext cx="14419249" cy="6119545"/>
          </a:xfrm>
          <a:prstGeom prst="rect">
            <a:avLst/>
          </a:prstGeom>
          <a:noFill/>
          <a:ln w="57150">
            <a:noFill/>
            <a:miter lim="800000"/>
            <a:headEnd/>
            <a:tailEnd/>
          </a:ln>
        </p:spPr>
        <p:txBody>
          <a:bodyPr wrap="square" lIns="63423" tIns="31711" rIns="63423" bIns="31711">
            <a:spAutoFit/>
          </a:bodyPr>
          <a:lstStyle/>
          <a:p>
            <a:pPr marL="322263" indent="-322263" algn="just" defTabSz="633413">
              <a:lnSpc>
                <a:spcPct val="150000"/>
              </a:lnSpc>
              <a:spcBef>
                <a:spcPts val="0"/>
              </a:spcBef>
              <a:defRPr/>
            </a:pPr>
            <a:r>
              <a:rPr lang="en-US" sz="2500" b="1" dirty="0"/>
              <a:t> </a:t>
            </a:r>
            <a:r>
              <a:rPr lang="en-US" sz="2000" b="1" dirty="0"/>
              <a:t>CONCLUSIONS </a:t>
            </a:r>
          </a:p>
          <a:p>
            <a:pPr marL="342900" indent="-342900" algn="just" defTabSz="633413">
              <a:lnSpc>
                <a:spcPct val="150000"/>
              </a:lnSpc>
              <a:spcBef>
                <a:spcPts val="0"/>
              </a:spcBef>
              <a:buFont typeface="+mj-lt"/>
              <a:buAutoNum type="arabicPeriod"/>
              <a:defRPr/>
            </a:pPr>
            <a:r>
              <a:rPr lang="en-US" sz="1800" dirty="0"/>
              <a:t>MNT-CCDC6 interaction is confirmed. The C-terminal domain of CCDC6 seems to be required.</a:t>
            </a:r>
            <a:endParaRPr lang="es-ES" sz="1800" dirty="0"/>
          </a:p>
          <a:p>
            <a:pPr marL="342900" indent="-342900">
              <a:buFont typeface="+mj-lt"/>
              <a:buAutoNum type="arabicPeriod"/>
            </a:pPr>
            <a:r>
              <a:rPr lang="en-US" sz="1800" dirty="0"/>
              <a:t>The C-terminal of MNT protein plus the </a:t>
            </a:r>
            <a:r>
              <a:rPr lang="en-US" sz="1800" dirty="0" err="1"/>
              <a:t>leucin</a:t>
            </a:r>
            <a:r>
              <a:rPr lang="en-US" sz="1800" dirty="0"/>
              <a:t> zipper domain and the N-terminal of the MNT protein seem to be required for CCDC6 interaction. MNT-CCDC6 interaction seems to occur mainly in the cytoplasm.</a:t>
            </a:r>
          </a:p>
          <a:p>
            <a:pPr marL="342900" lvl="0" indent="-342900">
              <a:buFont typeface="+mj-lt"/>
              <a:buAutoNum type="arabicPeriod"/>
            </a:pPr>
            <a:r>
              <a:rPr lang="en-US" sz="1800" dirty="0"/>
              <a:t>The silencing of CCDC6 plus the overexpression of MNT does not affect significantly the proliferation of HeLa cells.</a:t>
            </a:r>
            <a:endParaRPr lang="es-ES" sz="1800" dirty="0"/>
          </a:p>
          <a:p>
            <a:pPr marL="342900" lvl="0" indent="-342900">
              <a:buFont typeface="+mj-lt"/>
              <a:buAutoNum type="arabicPeriod"/>
            </a:pPr>
            <a:r>
              <a:rPr lang="en-US" sz="1800" dirty="0"/>
              <a:t>HAP1 MNT KO cells are more sensitive to </a:t>
            </a:r>
            <a:r>
              <a:rPr lang="en-US" sz="1800" dirty="0" err="1"/>
              <a:t>etoposide</a:t>
            </a:r>
            <a:r>
              <a:rPr lang="en-US" sz="1800" dirty="0"/>
              <a:t> than HAP1 control.</a:t>
            </a:r>
            <a:endParaRPr lang="es-ES" sz="1800" dirty="0"/>
          </a:p>
          <a:p>
            <a:pPr marL="342900" lvl="0" indent="-342900">
              <a:buFont typeface="+mj-lt"/>
              <a:buAutoNum type="arabicPeriod"/>
            </a:pPr>
            <a:r>
              <a:rPr lang="en-US" sz="1800" dirty="0"/>
              <a:t>There is an increase of the anti-apoptotic BCL-XL protein levels upon CCDC6 and MNT knockdown, suggesting an effect of these proteins on apoptosis.</a:t>
            </a:r>
          </a:p>
          <a:p>
            <a:endParaRPr lang="en-US" sz="1800" b="1" dirty="0"/>
          </a:p>
          <a:p>
            <a:r>
              <a:rPr lang="en-US" sz="1800" b="1" dirty="0"/>
              <a:t>FUTURE WORK</a:t>
            </a:r>
          </a:p>
          <a:p>
            <a:endParaRPr lang="es-ES" sz="1800" dirty="0"/>
          </a:p>
          <a:p>
            <a:pPr marL="285750" lvl="0" indent="-285750">
              <a:buFont typeface="Wingdings" panose="05000000000000000000" pitchFamily="2" charset="2"/>
              <a:buChar char="Ø"/>
            </a:pPr>
            <a:r>
              <a:rPr lang="en-US" sz="1800" dirty="0"/>
              <a:t>Elucidate the exact interaction domains in MNT-CCDC6 complexes</a:t>
            </a:r>
            <a:endParaRPr lang="es-ES" sz="1800" dirty="0"/>
          </a:p>
          <a:p>
            <a:pPr marL="285750" lvl="0" indent="-285750">
              <a:buFont typeface="Wingdings" panose="05000000000000000000" pitchFamily="2" charset="2"/>
              <a:buChar char="Ø"/>
            </a:pPr>
            <a:r>
              <a:rPr lang="en-US" sz="1800" dirty="0"/>
              <a:t>Confirm the effects of silencing of CCDC6 and </a:t>
            </a:r>
            <a:r>
              <a:rPr lang="en-US" sz="1800" dirty="0" err="1"/>
              <a:t>overexpressing</a:t>
            </a:r>
            <a:r>
              <a:rPr lang="en-US" sz="1800" dirty="0"/>
              <a:t> MNT in proliferation</a:t>
            </a:r>
            <a:endParaRPr lang="es-ES" sz="1800" dirty="0"/>
          </a:p>
          <a:p>
            <a:pPr marL="285750" lvl="0" indent="-285750">
              <a:buFont typeface="Wingdings" panose="05000000000000000000" pitchFamily="2" charset="2"/>
              <a:buChar char="Ø"/>
            </a:pPr>
            <a:r>
              <a:rPr lang="en-US" sz="1800" dirty="0"/>
              <a:t>Clarify the obtained results in HAP1 and HAP1-KO cell line after their exposure to </a:t>
            </a:r>
            <a:r>
              <a:rPr lang="en-US" sz="1800" dirty="0" err="1"/>
              <a:t>cisplatin</a:t>
            </a:r>
            <a:r>
              <a:rPr lang="en-US" sz="1800" dirty="0"/>
              <a:t> and </a:t>
            </a:r>
            <a:r>
              <a:rPr lang="en-US" sz="1800" dirty="0" err="1"/>
              <a:t>etoposide</a:t>
            </a:r>
            <a:r>
              <a:rPr lang="en-US" sz="1800" dirty="0"/>
              <a:t> </a:t>
            </a:r>
            <a:endParaRPr lang="es-ES" sz="1800" dirty="0"/>
          </a:p>
          <a:p>
            <a:pPr marL="285750" lvl="0" indent="-285750">
              <a:buFont typeface="Wingdings" panose="05000000000000000000" pitchFamily="2" charset="2"/>
              <a:buChar char="Ø"/>
            </a:pPr>
            <a:r>
              <a:rPr lang="en-US" sz="1800" dirty="0"/>
              <a:t>Determine the role of CCDC6 in HAP1 cellular model performing new experiments with shCCDC6 </a:t>
            </a:r>
            <a:r>
              <a:rPr lang="en-US" sz="1800" dirty="0" err="1"/>
              <a:t>lentiviral</a:t>
            </a:r>
            <a:r>
              <a:rPr lang="en-US" sz="1800" dirty="0"/>
              <a:t> constructs </a:t>
            </a:r>
            <a:endParaRPr lang="es-ES" sz="1800" dirty="0"/>
          </a:p>
          <a:p>
            <a:pPr marL="342900" lvl="0" indent="-342900">
              <a:buFont typeface="Arial" panose="020B0604020202020204" pitchFamily="34" charset="0"/>
              <a:buChar char="•"/>
            </a:pPr>
            <a:endParaRPr lang="es-ES" sz="2000" dirty="0"/>
          </a:p>
          <a:p>
            <a:pPr marL="322263" indent="-322263" algn="just" defTabSz="633413">
              <a:lnSpc>
                <a:spcPct val="150000"/>
              </a:lnSpc>
              <a:spcBef>
                <a:spcPts val="0"/>
              </a:spcBef>
              <a:defRPr/>
            </a:pPr>
            <a:endParaRPr lang="en-US" sz="2500" b="1" dirty="0"/>
          </a:p>
          <a:p>
            <a:pPr marL="342900" indent="-342900" algn="just" defTabSz="633413">
              <a:lnSpc>
                <a:spcPct val="150000"/>
              </a:lnSpc>
              <a:spcBef>
                <a:spcPts val="0"/>
              </a:spcBef>
              <a:buFont typeface="Arial" panose="020B0604020202020204" pitchFamily="34" charset="0"/>
              <a:buChar char="•"/>
              <a:defRPr/>
            </a:pPr>
            <a:endParaRPr lang="en-US" sz="2500" b="1" dirty="0"/>
          </a:p>
        </p:txBody>
      </p:sp>
      <p:sp>
        <p:nvSpPr>
          <p:cNvPr id="2083" name="Rectangle 639"/>
          <p:cNvSpPr>
            <a:spLocks noChangeArrowheads="1"/>
          </p:cNvSpPr>
          <p:nvPr/>
        </p:nvSpPr>
        <p:spPr bwMode="auto">
          <a:xfrm>
            <a:off x="16490056" y="40278493"/>
            <a:ext cx="15516000" cy="1441033"/>
          </a:xfrm>
          <a:prstGeom prst="rect">
            <a:avLst/>
          </a:prstGeom>
          <a:noFill/>
          <a:ln w="38100">
            <a:noFill/>
            <a:miter lim="800000"/>
            <a:headEnd/>
            <a:tailEnd/>
          </a:ln>
        </p:spPr>
        <p:txBody>
          <a:bodyPr wrap="none" lIns="86048" tIns="43025" rIns="86048" bIns="43025" anchor="ctr"/>
          <a:lstStyle/>
          <a:p>
            <a:pPr defTabSz="860425"/>
            <a:endParaRPr lang="es-ES_tradnl" dirty="0"/>
          </a:p>
        </p:txBody>
      </p:sp>
      <p:sp>
        <p:nvSpPr>
          <p:cNvPr id="132" name="Text Box 1771"/>
          <p:cNvSpPr txBox="1">
            <a:spLocks noChangeArrowheads="1"/>
          </p:cNvSpPr>
          <p:nvPr/>
        </p:nvSpPr>
        <p:spPr bwMode="auto">
          <a:xfrm>
            <a:off x="16371654" y="40164220"/>
            <a:ext cx="15444000" cy="1425718"/>
          </a:xfrm>
          <a:prstGeom prst="rect">
            <a:avLst/>
          </a:prstGeom>
          <a:noFill/>
          <a:ln w="9525">
            <a:noFill/>
            <a:miter lim="800000"/>
            <a:headEnd/>
            <a:tailEnd/>
          </a:ln>
        </p:spPr>
        <p:txBody>
          <a:bodyPr wrap="square" lIns="86048" tIns="43025" rIns="86048" bIns="43025">
            <a:spAutoFit/>
          </a:bodyPr>
          <a:lstStyle/>
          <a:p>
            <a:pPr defTabSz="4494213">
              <a:lnSpc>
                <a:spcPct val="150000"/>
              </a:lnSpc>
              <a:spcBef>
                <a:spcPts val="0"/>
              </a:spcBef>
              <a:spcAft>
                <a:spcPts val="600"/>
              </a:spcAft>
              <a:defRPr/>
            </a:pPr>
            <a:r>
              <a:rPr lang="en-US" sz="1600" b="1" dirty="0"/>
              <a:t>REFERENCES</a:t>
            </a:r>
          </a:p>
          <a:p>
            <a:pPr marL="457200" indent="-457200" defTabSz="4494213">
              <a:spcBef>
                <a:spcPts val="0"/>
              </a:spcBef>
              <a:spcAft>
                <a:spcPts val="600"/>
              </a:spcAft>
              <a:buFont typeface="+mj-lt"/>
              <a:buAutoNum type="arabicParenR"/>
              <a:defRPr/>
            </a:pPr>
            <a:r>
              <a:rPr lang="en-US" sz="1600" dirty="0"/>
              <a:t>Yang G, </a:t>
            </a:r>
            <a:r>
              <a:rPr lang="en-US" sz="1600" dirty="0" err="1"/>
              <a:t>Hurlin</a:t>
            </a:r>
            <a:r>
              <a:rPr lang="en-US" sz="1600" dirty="0"/>
              <a:t> PJ. MNT and Emerging Concepts of MNT-MYC Antagonism. Genes. 2017;8(2)</a:t>
            </a:r>
          </a:p>
          <a:p>
            <a:pPr marL="457200" indent="-457200" defTabSz="4494213">
              <a:spcBef>
                <a:spcPts val="0"/>
              </a:spcBef>
              <a:spcAft>
                <a:spcPts val="600"/>
              </a:spcAft>
              <a:buFont typeface="+mj-lt"/>
              <a:buAutoNum type="arabicParenR"/>
              <a:defRPr/>
            </a:pPr>
            <a:r>
              <a:rPr lang="en-US" sz="1600" dirty="0"/>
              <a:t>Cerrato A, </a:t>
            </a:r>
            <a:r>
              <a:rPr lang="en-US" sz="1600" dirty="0" err="1"/>
              <a:t>Merolla</a:t>
            </a:r>
            <a:r>
              <a:rPr lang="en-US" sz="1600" dirty="0"/>
              <a:t> F, </a:t>
            </a:r>
            <a:r>
              <a:rPr lang="en-US" sz="1600" dirty="0" err="1"/>
              <a:t>Morra</a:t>
            </a:r>
            <a:r>
              <a:rPr lang="en-US" sz="1600" dirty="0"/>
              <a:t> F, </a:t>
            </a:r>
            <a:r>
              <a:rPr lang="en-US" sz="1600" dirty="0" err="1"/>
              <a:t>Celetti</a:t>
            </a:r>
            <a:r>
              <a:rPr lang="en-US" sz="1600" dirty="0"/>
              <a:t> A. CCDC6: the identity of a protein known to be partner in fusion. International journal of cancer. 2018;142(7):1300-8 </a:t>
            </a:r>
          </a:p>
          <a:p>
            <a:pPr marL="457200" indent="-457200" defTabSz="4494213">
              <a:spcBef>
                <a:spcPts val="0"/>
              </a:spcBef>
              <a:spcAft>
                <a:spcPts val="600"/>
              </a:spcAft>
              <a:buFont typeface="+mj-lt"/>
              <a:buAutoNum type="arabicParenR"/>
              <a:defRPr/>
            </a:pPr>
            <a:endParaRPr lang="en-US" sz="1600" dirty="0">
              <a:effectLst>
                <a:outerShdw blurRad="38100" dist="38100" dir="2700000" algn="tl">
                  <a:srgbClr val="C0C0C0"/>
                </a:outerShdw>
              </a:effectLst>
            </a:endParaRPr>
          </a:p>
        </p:txBody>
      </p:sp>
      <p:grpSp>
        <p:nvGrpSpPr>
          <p:cNvPr id="2086" name="Group 142"/>
          <p:cNvGrpSpPr>
            <a:grpSpLocks/>
          </p:cNvGrpSpPr>
          <p:nvPr/>
        </p:nvGrpSpPr>
        <p:grpSpPr bwMode="auto">
          <a:xfrm>
            <a:off x="16387711" y="42017712"/>
            <a:ext cx="15523695" cy="1137278"/>
            <a:chOff x="11640" y="17905"/>
            <a:chExt cx="4035" cy="1736"/>
          </a:xfrm>
        </p:grpSpPr>
        <p:sp>
          <p:nvSpPr>
            <p:cNvPr id="9" name="Text Box 1771"/>
            <p:cNvSpPr txBox="1">
              <a:spLocks noChangeArrowheads="1"/>
            </p:cNvSpPr>
            <p:nvPr/>
          </p:nvSpPr>
          <p:spPr bwMode="auto">
            <a:xfrm>
              <a:off x="11640" y="17905"/>
              <a:ext cx="3990" cy="1354"/>
            </a:xfrm>
            <a:prstGeom prst="rect">
              <a:avLst/>
            </a:prstGeom>
            <a:noFill/>
            <a:ln w="9525">
              <a:noFill/>
              <a:miter lim="800000"/>
              <a:headEnd/>
              <a:tailEnd/>
            </a:ln>
          </p:spPr>
          <p:txBody>
            <a:bodyPr wrap="square" lIns="86048" tIns="43025" rIns="86048" bIns="43025">
              <a:spAutoFit/>
            </a:bodyPr>
            <a:lstStyle/>
            <a:p>
              <a:pPr defTabSz="4494213">
                <a:spcBef>
                  <a:spcPts val="0"/>
                </a:spcBef>
                <a:defRPr/>
              </a:pPr>
              <a:r>
                <a:rPr lang="en-US" sz="1600" b="1" dirty="0"/>
                <a:t> ACKNOWLEDGEMENTS</a:t>
              </a:r>
            </a:p>
            <a:p>
              <a:pPr algn="just" defTabSz="4494213">
                <a:spcBef>
                  <a:spcPts val="0"/>
                </a:spcBef>
                <a:defRPr/>
              </a:pPr>
              <a:r>
                <a:rPr lang="en-US" sz="1800" dirty="0"/>
                <a:t>I would like to thank Dolores Delgado, Javier León, </a:t>
              </a:r>
              <a:r>
                <a:rPr lang="en-US" sz="1800" dirty="0" err="1"/>
                <a:t>Judit</a:t>
              </a:r>
              <a:r>
                <a:rPr lang="en-US" sz="1800" dirty="0"/>
                <a:t> </a:t>
              </a:r>
              <a:r>
                <a:rPr lang="en-US" sz="1800" dirty="0" err="1"/>
                <a:t>Liaño</a:t>
              </a:r>
              <a:r>
                <a:rPr lang="en-US" sz="1800" dirty="0"/>
                <a:t> and their group for </a:t>
              </a:r>
              <a:r>
                <a:rPr lang="en-GB" altLang="de-DE" sz="1800" dirty="0"/>
                <a:t>help, support, trust and especially for their patience during my master’s project.</a:t>
              </a:r>
              <a:endParaRPr lang="en-US" sz="1800" dirty="0"/>
            </a:p>
          </p:txBody>
        </p:sp>
        <p:sp>
          <p:nvSpPr>
            <p:cNvPr id="2090" name="Rectangle 639"/>
            <p:cNvSpPr>
              <a:spLocks noChangeArrowheads="1"/>
            </p:cNvSpPr>
            <p:nvPr/>
          </p:nvSpPr>
          <p:spPr bwMode="auto">
            <a:xfrm>
              <a:off x="11642" y="18371"/>
              <a:ext cx="4033" cy="1270"/>
            </a:xfrm>
            <a:prstGeom prst="rect">
              <a:avLst/>
            </a:prstGeom>
            <a:noFill/>
            <a:ln w="38100">
              <a:noFill/>
              <a:miter lim="800000"/>
              <a:headEnd/>
              <a:tailEnd/>
            </a:ln>
          </p:spPr>
          <p:txBody>
            <a:bodyPr wrap="none" lIns="86048" tIns="43025" rIns="86048" bIns="43025" anchor="ctr"/>
            <a:lstStyle/>
            <a:p>
              <a:pPr defTabSz="860425"/>
              <a:endParaRPr lang="en-US" dirty="0"/>
            </a:p>
          </p:txBody>
        </p:sp>
      </p:grpSp>
      <p:grpSp>
        <p:nvGrpSpPr>
          <p:cNvPr id="259" name="Group 258"/>
          <p:cNvGrpSpPr/>
          <p:nvPr/>
        </p:nvGrpSpPr>
        <p:grpSpPr>
          <a:xfrm>
            <a:off x="26131907" y="1457184"/>
            <a:ext cx="5633064" cy="2187250"/>
            <a:chOff x="0" y="0"/>
            <a:chExt cx="2973968" cy="1153160"/>
          </a:xfrm>
        </p:grpSpPr>
        <p:pic>
          <p:nvPicPr>
            <p:cNvPr id="267" name="Picture 266" descr="Bildergebnis für University of cantabria"/>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50620" cy="1153160"/>
            </a:xfrm>
            <a:prstGeom prst="rect">
              <a:avLst/>
            </a:prstGeom>
            <a:noFill/>
            <a:ln>
              <a:noFill/>
            </a:ln>
          </p:spPr>
        </p:pic>
        <p:pic>
          <p:nvPicPr>
            <p:cNvPr id="268" name="Picture 267" descr="Bildergebnis für IBBTE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0883" y="0"/>
              <a:ext cx="1823085" cy="1153160"/>
            </a:xfrm>
            <a:prstGeom prst="rect">
              <a:avLst/>
            </a:prstGeom>
            <a:noFill/>
            <a:ln>
              <a:noFill/>
            </a:ln>
          </p:spPr>
        </p:pic>
      </p:grpSp>
      <p:sp>
        <p:nvSpPr>
          <p:cNvPr id="120" name="Text Box 1027"/>
          <p:cNvSpPr txBox="1">
            <a:spLocks noChangeArrowheads="1"/>
          </p:cNvSpPr>
          <p:nvPr/>
        </p:nvSpPr>
        <p:spPr bwMode="auto">
          <a:xfrm>
            <a:off x="24689620" y="15366025"/>
            <a:ext cx="7272274" cy="1471885"/>
          </a:xfrm>
          <a:prstGeom prst="rect">
            <a:avLst/>
          </a:prstGeom>
          <a:noFill/>
          <a:ln w="9525">
            <a:noFill/>
            <a:miter lim="800000"/>
            <a:headEnd/>
            <a:tailEnd/>
          </a:ln>
        </p:spPr>
        <p:txBody>
          <a:bodyPr wrap="square" lIns="86048" tIns="43025" rIns="86048" bIns="43025">
            <a:spAutoFit/>
          </a:bodyPr>
          <a:lstStyle/>
          <a:p>
            <a:pPr marL="322263" indent="-322263" defTabSz="4494213">
              <a:spcBef>
                <a:spcPct val="50000"/>
              </a:spcBef>
              <a:defRPr/>
            </a:pPr>
            <a:r>
              <a:rPr lang="en-GB" sz="1800" b="1" dirty="0"/>
              <a:t>5) </a:t>
            </a:r>
            <a:r>
              <a:rPr lang="en-US" sz="1800" b="1" dirty="0"/>
              <a:t>Nuclear-</a:t>
            </a:r>
            <a:r>
              <a:rPr lang="en-US" sz="1800" b="1" dirty="0" err="1"/>
              <a:t>cytoplasmic</a:t>
            </a:r>
            <a:r>
              <a:rPr lang="en-US" sz="1800" b="1" dirty="0"/>
              <a:t> fractionation</a:t>
            </a:r>
            <a:endParaRPr lang="en-GB" sz="1800" b="1" dirty="0"/>
          </a:p>
          <a:p>
            <a:pPr marL="322263" indent="-322263" defTabSz="4494213">
              <a:spcBef>
                <a:spcPct val="50000"/>
              </a:spcBef>
              <a:buFont typeface="Arial" pitchFamily="34" charset="0"/>
              <a:buChar char="•"/>
              <a:defRPr/>
            </a:pPr>
            <a:r>
              <a:rPr lang="en-US" sz="1800" dirty="0"/>
              <a:t>Soft lysis: Lyses buffer 1 was added to HeLa cells to break cytoplasm and  NP40 lysis to break the nucleus.</a:t>
            </a:r>
          </a:p>
          <a:p>
            <a:pPr marL="322263" indent="-322263" defTabSz="4494213">
              <a:spcBef>
                <a:spcPct val="50000"/>
              </a:spcBef>
              <a:buFont typeface="Arial" pitchFamily="34" charset="0"/>
              <a:buChar char="•"/>
              <a:defRPr/>
            </a:pPr>
            <a:r>
              <a:rPr lang="en-US" sz="1800" dirty="0"/>
              <a:t>Protein concentration was measured and IP was performed</a:t>
            </a:r>
            <a:endParaRPr lang="en-GB" sz="1800" dirty="0"/>
          </a:p>
        </p:txBody>
      </p:sp>
      <p:sp>
        <p:nvSpPr>
          <p:cNvPr id="252" name="Text Box 1027"/>
          <p:cNvSpPr txBox="1">
            <a:spLocks noChangeArrowheads="1"/>
          </p:cNvSpPr>
          <p:nvPr/>
        </p:nvSpPr>
        <p:spPr bwMode="auto">
          <a:xfrm>
            <a:off x="8113524" y="13817019"/>
            <a:ext cx="8119007" cy="1471885"/>
          </a:xfrm>
          <a:prstGeom prst="rect">
            <a:avLst/>
          </a:prstGeom>
          <a:noFill/>
          <a:ln w="9525">
            <a:noFill/>
            <a:miter lim="800000"/>
            <a:headEnd/>
            <a:tailEnd/>
          </a:ln>
        </p:spPr>
        <p:txBody>
          <a:bodyPr wrap="square" lIns="86048" tIns="43025" rIns="86048" bIns="43025">
            <a:spAutoFit/>
          </a:bodyPr>
          <a:lstStyle/>
          <a:p>
            <a:pPr marL="322263" indent="-322263" defTabSz="4494213">
              <a:spcBef>
                <a:spcPct val="50000"/>
              </a:spcBef>
              <a:defRPr/>
            </a:pPr>
            <a:r>
              <a:rPr lang="en-GB" sz="1800" b="1" dirty="0"/>
              <a:t>3) Production of Lentiviral Particles</a:t>
            </a:r>
          </a:p>
          <a:p>
            <a:pPr marL="322263" indent="-322263" defTabSz="4494213">
              <a:spcBef>
                <a:spcPct val="50000"/>
              </a:spcBef>
              <a:buFont typeface="Arial" pitchFamily="34" charset="0"/>
              <a:buChar char="•"/>
              <a:defRPr/>
            </a:pPr>
            <a:r>
              <a:rPr lang="en-GB" sz="1800" dirty="0"/>
              <a:t>HEK293T cell were used for lentivirus production. </a:t>
            </a:r>
          </a:p>
          <a:p>
            <a:pPr marL="322263" indent="-322263" defTabSz="4494213">
              <a:spcBef>
                <a:spcPct val="50000"/>
              </a:spcBef>
              <a:buFont typeface="Arial" pitchFamily="34" charset="0"/>
              <a:buChar char="•"/>
              <a:defRPr/>
            </a:pPr>
            <a:r>
              <a:rPr lang="en-GB" sz="1800" dirty="0"/>
              <a:t>Lentiviral </a:t>
            </a:r>
            <a:r>
              <a:rPr lang="en-US" sz="1800" dirty="0"/>
              <a:t>particles containing a short hairpin sequence for </a:t>
            </a:r>
            <a:r>
              <a:rPr lang="en-GB" sz="1800" dirty="0"/>
              <a:t>CCDC6 in order to silence CCDC6 in HAP1 cells.</a:t>
            </a:r>
          </a:p>
        </p:txBody>
      </p:sp>
      <p:sp>
        <p:nvSpPr>
          <p:cNvPr id="197" name="Text Box 1027"/>
          <p:cNvSpPr txBox="1">
            <a:spLocks noChangeArrowheads="1"/>
          </p:cNvSpPr>
          <p:nvPr/>
        </p:nvSpPr>
        <p:spPr bwMode="auto">
          <a:xfrm>
            <a:off x="24899352" y="9874766"/>
            <a:ext cx="7143800" cy="1918161"/>
          </a:xfrm>
          <a:prstGeom prst="rect">
            <a:avLst/>
          </a:prstGeom>
          <a:noFill/>
          <a:ln w="9525">
            <a:noFill/>
            <a:miter lim="800000"/>
            <a:headEnd/>
            <a:tailEnd/>
          </a:ln>
        </p:spPr>
        <p:txBody>
          <a:bodyPr wrap="square" lIns="86048" tIns="43025" rIns="86048" bIns="43025">
            <a:spAutoFit/>
          </a:bodyPr>
          <a:lstStyle/>
          <a:p>
            <a:pPr marL="322263" indent="-322263" defTabSz="4494213">
              <a:spcBef>
                <a:spcPct val="50000"/>
              </a:spcBef>
              <a:defRPr/>
            </a:pPr>
            <a:r>
              <a:rPr lang="en-GB" sz="2000" b="1" dirty="0"/>
              <a:t>8</a:t>
            </a:r>
            <a:r>
              <a:rPr lang="en-GB" sz="1800" b="1" dirty="0"/>
              <a:t>) </a:t>
            </a:r>
            <a:r>
              <a:rPr lang="en-GB" sz="1800" b="1" dirty="0" err="1"/>
              <a:t>Immunoprecipitation</a:t>
            </a:r>
            <a:r>
              <a:rPr lang="en-GB" sz="1800" b="1" dirty="0"/>
              <a:t> assays</a:t>
            </a:r>
          </a:p>
          <a:p>
            <a:pPr marL="322263" indent="-322263" defTabSz="4494213">
              <a:spcBef>
                <a:spcPct val="50000"/>
              </a:spcBef>
              <a:buFont typeface="Arial" pitchFamily="34" charset="0"/>
              <a:buChar char="•"/>
              <a:defRPr/>
            </a:pPr>
            <a:r>
              <a:rPr lang="de-AT" sz="1800" dirty="0"/>
              <a:t>To study protein-protein interactions.</a:t>
            </a:r>
          </a:p>
          <a:p>
            <a:pPr marL="322263" indent="-322263" defTabSz="4494213">
              <a:spcBef>
                <a:spcPct val="50000"/>
              </a:spcBef>
              <a:buFont typeface="Arial" pitchFamily="34" charset="0"/>
              <a:buChar char="•"/>
              <a:defRPr/>
            </a:pPr>
            <a:r>
              <a:rPr lang="de-AT" sz="1800" dirty="0"/>
              <a:t>Cells were lysed and incubated with </a:t>
            </a:r>
            <a:r>
              <a:rPr lang="en-US" sz="1800" dirty="0" err="1"/>
              <a:t>Gammabind</a:t>
            </a:r>
            <a:r>
              <a:rPr lang="en-US" sz="1800" dirty="0"/>
              <a:t> </a:t>
            </a:r>
            <a:r>
              <a:rPr lang="en-US" sz="1800" dirty="0" err="1"/>
              <a:t>Sepharose</a:t>
            </a:r>
            <a:r>
              <a:rPr lang="en-US" sz="1800" dirty="0"/>
              <a:t> Beads  Capture immuno-complexes  and an antibody</a:t>
            </a:r>
            <a:endParaRPr lang="de-AT" sz="1800" dirty="0"/>
          </a:p>
          <a:p>
            <a:pPr marL="322263" indent="-322263" defTabSz="4494213">
              <a:spcBef>
                <a:spcPct val="50000"/>
              </a:spcBef>
              <a:buFont typeface="Arial" pitchFamily="34" charset="0"/>
              <a:buChar char="•"/>
              <a:defRPr/>
            </a:pPr>
            <a:r>
              <a:rPr lang="en-US" sz="1800" dirty="0"/>
              <a:t>Western blot were performed</a:t>
            </a:r>
            <a:endParaRPr lang="de-AT" sz="1800" dirty="0"/>
          </a:p>
        </p:txBody>
      </p:sp>
      <p:sp>
        <p:nvSpPr>
          <p:cNvPr id="193" name="Text Box 1027"/>
          <p:cNvSpPr txBox="1">
            <a:spLocks noChangeArrowheads="1"/>
          </p:cNvSpPr>
          <p:nvPr/>
        </p:nvSpPr>
        <p:spPr bwMode="auto">
          <a:xfrm>
            <a:off x="24798046" y="12310131"/>
            <a:ext cx="5983080" cy="3072323"/>
          </a:xfrm>
          <a:prstGeom prst="rect">
            <a:avLst/>
          </a:prstGeom>
          <a:noFill/>
          <a:ln w="9525">
            <a:noFill/>
            <a:miter lim="800000"/>
            <a:headEnd/>
            <a:tailEnd/>
          </a:ln>
        </p:spPr>
        <p:txBody>
          <a:bodyPr wrap="square" lIns="86048" tIns="43025" rIns="86048" bIns="43025">
            <a:spAutoFit/>
          </a:bodyPr>
          <a:lstStyle/>
          <a:p>
            <a:pPr marL="322263" indent="-322263" defTabSz="4494213">
              <a:spcBef>
                <a:spcPct val="50000"/>
              </a:spcBef>
              <a:defRPr/>
            </a:pPr>
            <a:r>
              <a:rPr lang="en-GB" sz="1800" b="1" dirty="0"/>
              <a:t>6) SDS-PAGE and Western Blot</a:t>
            </a:r>
          </a:p>
          <a:p>
            <a:pPr marL="322263" indent="-322263" defTabSz="4494213">
              <a:spcBef>
                <a:spcPct val="50000"/>
              </a:spcBef>
              <a:buFont typeface="Arial" pitchFamily="34" charset="0"/>
              <a:buChar char="•"/>
              <a:defRPr/>
            </a:pPr>
            <a:r>
              <a:rPr lang="en-GB" sz="1800" dirty="0"/>
              <a:t>To analyse  protein levels</a:t>
            </a:r>
          </a:p>
          <a:p>
            <a:pPr marL="322263" indent="-322263" defTabSz="4494213">
              <a:spcBef>
                <a:spcPct val="50000"/>
              </a:spcBef>
              <a:buFont typeface="Arial" pitchFamily="34" charset="0"/>
              <a:buChar char="•"/>
              <a:defRPr/>
            </a:pPr>
            <a:r>
              <a:rPr lang="en-GB" sz="1800" dirty="0"/>
              <a:t>Cells were lysed, sonicated and quantified </a:t>
            </a:r>
          </a:p>
          <a:p>
            <a:pPr marL="322263" indent="-322263" defTabSz="4494213">
              <a:spcBef>
                <a:spcPct val="50000"/>
              </a:spcBef>
              <a:buFont typeface="Arial" pitchFamily="34" charset="0"/>
              <a:buChar char="•"/>
              <a:defRPr/>
            </a:pPr>
            <a:r>
              <a:rPr lang="en-GB" sz="1800" dirty="0"/>
              <a:t>Proteins were separated according to their molecular weight in a </a:t>
            </a:r>
            <a:r>
              <a:rPr lang="en-GB" sz="1800" dirty="0" err="1"/>
              <a:t>polyacrilamide</a:t>
            </a:r>
            <a:r>
              <a:rPr lang="en-GB" sz="1800" dirty="0"/>
              <a:t> SDS gel. </a:t>
            </a:r>
          </a:p>
          <a:p>
            <a:pPr marL="322263" indent="-322263" defTabSz="4494213">
              <a:spcBef>
                <a:spcPct val="50000"/>
              </a:spcBef>
              <a:buFont typeface="Arial" pitchFamily="34" charset="0"/>
              <a:buChar char="•"/>
              <a:defRPr/>
            </a:pPr>
            <a:r>
              <a:rPr lang="en-GB" sz="1800" dirty="0"/>
              <a:t>Proteins were transferred to a nitrocellulose membrane, incubated  with antibodies and scanned</a:t>
            </a:r>
          </a:p>
          <a:p>
            <a:pPr marL="322263" indent="-322263" defTabSz="4494213">
              <a:spcBef>
                <a:spcPct val="50000"/>
              </a:spcBef>
              <a:defRPr/>
            </a:pPr>
            <a:endParaRPr lang="en-GB" sz="2000" b="1" dirty="0"/>
          </a:p>
        </p:txBody>
      </p:sp>
      <p:grpSp>
        <p:nvGrpSpPr>
          <p:cNvPr id="19" name="Grupo 18"/>
          <p:cNvGrpSpPr/>
          <p:nvPr/>
        </p:nvGrpSpPr>
        <p:grpSpPr>
          <a:xfrm>
            <a:off x="105956" y="8209541"/>
            <a:ext cx="31899149" cy="9106879"/>
            <a:chOff x="105956" y="8557871"/>
            <a:chExt cx="31899149" cy="9106879"/>
          </a:xfrm>
        </p:grpSpPr>
        <p:grpSp>
          <p:nvGrpSpPr>
            <p:cNvPr id="14" name="Grupo 13"/>
            <p:cNvGrpSpPr/>
            <p:nvPr/>
          </p:nvGrpSpPr>
          <p:grpSpPr>
            <a:xfrm>
              <a:off x="105956" y="9498098"/>
              <a:ext cx="7424400" cy="8166652"/>
              <a:chOff x="105956" y="9498098"/>
              <a:chExt cx="7424400" cy="8166652"/>
            </a:xfrm>
          </p:grpSpPr>
          <p:sp>
            <p:nvSpPr>
              <p:cNvPr id="279" name="Rounded Rectangle 278"/>
              <p:cNvSpPr/>
              <p:nvPr/>
            </p:nvSpPr>
            <p:spPr bwMode="auto">
              <a:xfrm>
                <a:off x="105956" y="9498098"/>
                <a:ext cx="7424400" cy="777633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317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405" name="404 CuadroTexto"/>
              <p:cNvSpPr txBox="1"/>
              <p:nvPr/>
            </p:nvSpPr>
            <p:spPr>
              <a:xfrm>
                <a:off x="400766" y="9631782"/>
                <a:ext cx="7056000" cy="8032968"/>
              </a:xfrm>
              <a:prstGeom prst="rect">
                <a:avLst/>
              </a:prstGeom>
              <a:noFill/>
            </p:spPr>
            <p:txBody>
              <a:bodyPr wrap="square" rtlCol="0">
                <a:spAutoFit/>
              </a:bodyPr>
              <a:lstStyle/>
              <a:p>
                <a:pPr algn="just">
                  <a:lnSpc>
                    <a:spcPct val="150000"/>
                  </a:lnSpc>
                </a:pPr>
                <a:r>
                  <a:rPr lang="en-GB" sz="2500" b="1" dirty="0"/>
                  <a:t> 	HYPOTHESIS AND AIMS</a:t>
                </a:r>
              </a:p>
              <a:p>
                <a:r>
                  <a:rPr lang="en-US" sz="2400" dirty="0"/>
                  <a:t> </a:t>
                </a:r>
              </a:p>
              <a:p>
                <a:pPr>
                  <a:lnSpc>
                    <a:spcPct val="150000"/>
                  </a:lnSpc>
                </a:pPr>
                <a:r>
                  <a:rPr lang="en-US" sz="2400" dirty="0"/>
                  <a:t>Hypothesis: CCDC6 and MNT form complexes in the nucleus or the cytoplasm and these complexes can regulate relevant cellular processes such as cell proliferation or DNA damage response. </a:t>
                </a:r>
              </a:p>
              <a:p>
                <a:pPr>
                  <a:lnSpc>
                    <a:spcPct val="150000"/>
                  </a:lnSpc>
                </a:pPr>
                <a:r>
                  <a:rPr lang="en-US" sz="2400" dirty="0"/>
                  <a:t>The aims of this project were:</a:t>
                </a:r>
              </a:p>
              <a:p>
                <a:endParaRPr lang="es-ES" sz="2400" dirty="0"/>
              </a:p>
              <a:p>
                <a:pPr marL="457200" lvl="0" indent="-457200">
                  <a:lnSpc>
                    <a:spcPct val="150000"/>
                  </a:lnSpc>
                  <a:buFont typeface="+mj-lt"/>
                  <a:buAutoNum type="arabicPeriod"/>
                </a:pPr>
                <a:r>
                  <a:rPr lang="en-US" sz="2400" dirty="0"/>
                  <a:t>Confirm MNT-CCDC6 interaction and delimitate the interaction domains.</a:t>
                </a:r>
                <a:endParaRPr lang="es-ES" sz="2400" dirty="0"/>
              </a:p>
              <a:p>
                <a:pPr marL="457200" lvl="0" indent="-457200">
                  <a:lnSpc>
                    <a:spcPct val="150000"/>
                  </a:lnSpc>
                  <a:buFont typeface="+mj-lt"/>
                  <a:buAutoNum type="arabicPeriod"/>
                </a:pPr>
                <a:r>
                  <a:rPr lang="en-US" sz="2400" dirty="0"/>
                  <a:t>Study the nuclear or </a:t>
                </a:r>
                <a:r>
                  <a:rPr lang="en-US" sz="2400" dirty="0" err="1"/>
                  <a:t>cytoplasmatic</a:t>
                </a:r>
                <a:r>
                  <a:rPr lang="en-US" sz="2400" dirty="0"/>
                  <a:t> localization of the CCDC6-MNT complex .</a:t>
                </a:r>
                <a:endParaRPr lang="en-US" sz="2300" dirty="0"/>
              </a:p>
              <a:p>
                <a:pPr marL="457200" lvl="0" indent="-457200">
                  <a:lnSpc>
                    <a:spcPct val="150000"/>
                  </a:lnSpc>
                  <a:buFont typeface="+mj-lt"/>
                  <a:buAutoNum type="arabicPeriod"/>
                </a:pPr>
                <a:r>
                  <a:rPr lang="en-US" sz="2400" dirty="0"/>
                  <a:t>Evaluate the effects of CCDC6-MNT on cell proliferation, DNA damage </a:t>
                </a:r>
                <a:r>
                  <a:rPr lang="en-US" sz="2400"/>
                  <a:t>and apoptosis.</a:t>
                </a:r>
                <a:endParaRPr lang="es-ES" sz="2400" dirty="0"/>
              </a:p>
              <a:p>
                <a:pPr marL="457200" indent="-457200">
                  <a:lnSpc>
                    <a:spcPct val="150000"/>
                  </a:lnSpc>
                  <a:buFont typeface="+mj-lt"/>
                  <a:buAutoNum type="arabicPeriod"/>
                </a:pPr>
                <a:endParaRPr lang="en-US" sz="2300" dirty="0"/>
              </a:p>
            </p:txBody>
          </p:sp>
        </p:grpSp>
        <p:grpSp>
          <p:nvGrpSpPr>
            <p:cNvPr id="18" name="Grupo 17"/>
            <p:cNvGrpSpPr/>
            <p:nvPr/>
          </p:nvGrpSpPr>
          <p:grpSpPr>
            <a:xfrm>
              <a:off x="2436923" y="8557871"/>
              <a:ext cx="29568182" cy="7235999"/>
              <a:chOff x="2436923" y="8557871"/>
              <a:chExt cx="29568182" cy="7235999"/>
            </a:xfrm>
          </p:grpSpPr>
          <p:grpSp>
            <p:nvGrpSpPr>
              <p:cNvPr id="15" name="Grupo 14"/>
              <p:cNvGrpSpPr/>
              <p:nvPr/>
            </p:nvGrpSpPr>
            <p:grpSpPr>
              <a:xfrm>
                <a:off x="2436923" y="8557871"/>
                <a:ext cx="29568182" cy="7235999"/>
                <a:chOff x="2436923" y="8557871"/>
                <a:chExt cx="29568182" cy="7235999"/>
              </a:xfrm>
            </p:grpSpPr>
            <p:sp>
              <p:nvSpPr>
                <p:cNvPr id="17" name="Rounded Rectangle 16"/>
                <p:cNvSpPr/>
                <p:nvPr/>
              </p:nvSpPr>
              <p:spPr bwMode="auto">
                <a:xfrm>
                  <a:off x="7792943" y="9520818"/>
                  <a:ext cx="24212162" cy="62919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grpSp>
              <p:nvGrpSpPr>
                <p:cNvPr id="2057" name="Group 134"/>
                <p:cNvGrpSpPr>
                  <a:grpSpLocks/>
                </p:cNvGrpSpPr>
                <p:nvPr/>
              </p:nvGrpSpPr>
              <p:grpSpPr bwMode="auto">
                <a:xfrm>
                  <a:off x="2436923" y="8557871"/>
                  <a:ext cx="24084000" cy="7235999"/>
                  <a:chOff x="-3340" y="4846"/>
                  <a:chExt cx="15467" cy="3381"/>
                </a:xfrm>
              </p:grpSpPr>
              <p:sp>
                <p:nvSpPr>
                  <p:cNvPr id="3075" name="Text Box 1027"/>
                  <p:cNvSpPr txBox="1">
                    <a:spLocks noChangeArrowheads="1"/>
                  </p:cNvSpPr>
                  <p:nvPr/>
                </p:nvSpPr>
                <p:spPr bwMode="auto">
                  <a:xfrm>
                    <a:off x="6166" y="5356"/>
                    <a:ext cx="3333" cy="213"/>
                  </a:xfrm>
                  <a:prstGeom prst="rect">
                    <a:avLst/>
                  </a:prstGeom>
                  <a:noFill/>
                  <a:ln w="9525">
                    <a:noFill/>
                    <a:miter lim="800000"/>
                    <a:headEnd/>
                    <a:tailEnd/>
                  </a:ln>
                </p:spPr>
                <p:txBody>
                  <a:bodyPr wrap="square" lIns="86048" tIns="43025" rIns="86048" bIns="43025">
                    <a:spAutoFit/>
                  </a:bodyPr>
                  <a:lstStyle/>
                  <a:p>
                    <a:pPr marL="322263" indent="-322263" defTabSz="4494213">
                      <a:spcBef>
                        <a:spcPct val="50000"/>
                      </a:spcBef>
                      <a:defRPr/>
                    </a:pPr>
                    <a:r>
                      <a:rPr lang="en-GB" sz="2400" b="1" dirty="0"/>
                      <a:t>MATERIALS AND METHODS</a:t>
                    </a:r>
                  </a:p>
                </p:txBody>
              </p:sp>
              <p:sp>
                <p:nvSpPr>
                  <p:cNvPr id="2108" name="Rectangle 1215"/>
                  <p:cNvSpPr>
                    <a:spLocks noChangeArrowheads="1"/>
                  </p:cNvSpPr>
                  <p:nvPr/>
                </p:nvSpPr>
                <p:spPr bwMode="auto">
                  <a:xfrm>
                    <a:off x="-3340" y="4846"/>
                    <a:ext cx="15467" cy="3381"/>
                  </a:xfrm>
                  <a:prstGeom prst="rect">
                    <a:avLst/>
                  </a:prstGeom>
                  <a:noFill/>
                  <a:ln w="38100">
                    <a:noFill/>
                    <a:miter lim="800000"/>
                    <a:headEnd/>
                    <a:tailEnd/>
                  </a:ln>
                </p:spPr>
                <p:txBody>
                  <a:bodyPr wrap="none" lIns="86048" tIns="43025" rIns="86048" bIns="43025" anchor="ctr"/>
                  <a:lstStyle/>
                  <a:p>
                    <a:pPr defTabSz="860425"/>
                    <a:endParaRPr lang="es-ES_tradnl" dirty="0">
                      <a:solidFill>
                        <a:srgbClr val="0000FF"/>
                      </a:solidFill>
                    </a:endParaRPr>
                  </a:p>
                </p:txBody>
              </p:sp>
              <p:sp>
                <p:nvSpPr>
                  <p:cNvPr id="4" name="Text Box 1027"/>
                  <p:cNvSpPr txBox="1">
                    <a:spLocks noChangeArrowheads="1"/>
                  </p:cNvSpPr>
                  <p:nvPr/>
                </p:nvSpPr>
                <p:spPr bwMode="auto">
                  <a:xfrm>
                    <a:off x="290" y="5665"/>
                    <a:ext cx="5468" cy="911"/>
                  </a:xfrm>
                  <a:prstGeom prst="rect">
                    <a:avLst/>
                  </a:prstGeom>
                  <a:noFill/>
                  <a:ln w="9525">
                    <a:noFill/>
                    <a:miter lim="800000"/>
                    <a:headEnd/>
                    <a:tailEnd/>
                  </a:ln>
                </p:spPr>
                <p:txBody>
                  <a:bodyPr wrap="square" lIns="86048" tIns="43025" rIns="86048" bIns="43025">
                    <a:spAutoFit/>
                  </a:bodyPr>
                  <a:lstStyle/>
                  <a:p>
                    <a:pPr marL="457200" indent="-457200" defTabSz="4494213">
                      <a:spcBef>
                        <a:spcPct val="50000"/>
                      </a:spcBef>
                      <a:defRPr/>
                    </a:pPr>
                    <a:r>
                      <a:rPr lang="en-GB" sz="1800" b="1" dirty="0"/>
                      <a:t>1</a:t>
                    </a:r>
                    <a:r>
                      <a:rPr lang="en-GB" sz="2000" b="1" dirty="0"/>
                      <a:t>) </a:t>
                    </a:r>
                    <a:r>
                      <a:rPr lang="en-GB" sz="1800" b="1" dirty="0"/>
                      <a:t>Cell lines</a:t>
                    </a:r>
                  </a:p>
                  <a:p>
                    <a:pPr lvl="1" defTabSz="4494213">
                      <a:spcBef>
                        <a:spcPct val="50000"/>
                      </a:spcBef>
                      <a:defRPr/>
                    </a:pPr>
                    <a:r>
                      <a:rPr lang="en-US" sz="1800" dirty="0"/>
                      <a:t>293T is a cell line from epithelial of </a:t>
                    </a:r>
                    <a:r>
                      <a:rPr lang="en-US" sz="1800" dirty="0" err="1"/>
                      <a:t>embrionic</a:t>
                    </a:r>
                    <a:r>
                      <a:rPr lang="en-US" sz="1800" dirty="0"/>
                      <a:t> kidney.</a:t>
                    </a:r>
                  </a:p>
                  <a:p>
                    <a:pPr lvl="1" defTabSz="4494213">
                      <a:spcBef>
                        <a:spcPct val="50000"/>
                      </a:spcBef>
                      <a:defRPr/>
                    </a:pPr>
                    <a:r>
                      <a:rPr lang="en-US" sz="1800" dirty="0" err="1"/>
                      <a:t>HeLa</a:t>
                    </a:r>
                    <a:r>
                      <a:rPr lang="en-US" sz="1800" dirty="0"/>
                      <a:t> is a cell line from epithelial of cervical carcinoma</a:t>
                    </a:r>
                  </a:p>
                  <a:p>
                    <a:pPr lvl="1" defTabSz="4494213">
                      <a:spcBef>
                        <a:spcPct val="50000"/>
                      </a:spcBef>
                      <a:defRPr/>
                    </a:pPr>
                    <a:r>
                      <a:rPr lang="en-US" sz="1800" dirty="0"/>
                      <a:t>HAP1 is a cell line from bone marrow. It comes from a chronic myeloid leukemia  (CML) patient. </a:t>
                    </a:r>
                    <a:r>
                      <a:rPr lang="en-GB" sz="2000" dirty="0"/>
                      <a:t>	</a:t>
                    </a:r>
                  </a:p>
                </p:txBody>
              </p:sp>
              <p:sp>
                <p:nvSpPr>
                  <p:cNvPr id="6" name="Text Box 1027"/>
                  <p:cNvSpPr txBox="1">
                    <a:spLocks noChangeArrowheads="1"/>
                  </p:cNvSpPr>
                  <p:nvPr/>
                </p:nvSpPr>
                <p:spPr bwMode="auto">
                  <a:xfrm>
                    <a:off x="325" y="6628"/>
                    <a:ext cx="3713" cy="788"/>
                  </a:xfrm>
                  <a:prstGeom prst="rect">
                    <a:avLst/>
                  </a:prstGeom>
                  <a:noFill/>
                  <a:ln w="9525">
                    <a:noFill/>
                    <a:miter lim="800000"/>
                    <a:headEnd/>
                    <a:tailEnd/>
                  </a:ln>
                </p:spPr>
                <p:txBody>
                  <a:bodyPr lIns="86048" tIns="43025" rIns="86048" bIns="43025">
                    <a:spAutoFit/>
                  </a:bodyPr>
                  <a:lstStyle/>
                  <a:p>
                    <a:pPr marL="457200" indent="-457200" defTabSz="4494213">
                      <a:spcBef>
                        <a:spcPct val="50000"/>
                      </a:spcBef>
                      <a:defRPr/>
                    </a:pPr>
                    <a:r>
                      <a:rPr lang="en-GB" sz="1800" b="1" dirty="0"/>
                      <a:t>2) Transient transfection</a:t>
                    </a:r>
                  </a:p>
                  <a:p>
                    <a:pPr marL="457200" indent="-457200" defTabSz="4494213">
                      <a:spcBef>
                        <a:spcPct val="50000"/>
                      </a:spcBef>
                      <a:defRPr/>
                    </a:pPr>
                    <a:r>
                      <a:rPr lang="en-GB" sz="2000" b="1" dirty="0">
                        <a:solidFill>
                          <a:srgbClr val="0000FF"/>
                        </a:solidFill>
                        <a:effectLst>
                          <a:outerShdw blurRad="38100" dist="38100" dir="2700000" algn="tl">
                            <a:srgbClr val="C0C0C0"/>
                          </a:outerShdw>
                        </a:effectLst>
                      </a:rPr>
                      <a:t>	</a:t>
                    </a:r>
                    <a:r>
                      <a:rPr lang="en-GB" sz="1800" dirty="0"/>
                      <a:t>Transient transfections were performed with PEI </a:t>
                    </a:r>
                    <a:r>
                      <a:rPr lang="en-US" sz="1800" dirty="0"/>
                      <a:t> that is able to condensate DNA into positively charged particles that go inside the cell by endocytosis</a:t>
                    </a:r>
                    <a:endParaRPr lang="en-GB" sz="1800" dirty="0"/>
                  </a:p>
                </p:txBody>
              </p:sp>
            </p:grpSp>
          </p:grpSp>
          <p:sp>
            <p:nvSpPr>
              <p:cNvPr id="280" name="Text Box 1027"/>
              <p:cNvSpPr txBox="1">
                <a:spLocks noChangeArrowheads="1"/>
              </p:cNvSpPr>
              <p:nvPr/>
            </p:nvSpPr>
            <p:spPr bwMode="auto">
              <a:xfrm>
                <a:off x="16346041" y="10378074"/>
                <a:ext cx="8033413" cy="2025883"/>
              </a:xfrm>
              <a:prstGeom prst="rect">
                <a:avLst/>
              </a:prstGeom>
              <a:noFill/>
              <a:ln w="9525">
                <a:noFill/>
                <a:miter lim="800000"/>
                <a:headEnd/>
                <a:tailEnd/>
              </a:ln>
            </p:spPr>
            <p:txBody>
              <a:bodyPr wrap="square" lIns="86048" tIns="43025" rIns="86048" bIns="43025">
                <a:spAutoFit/>
              </a:bodyPr>
              <a:lstStyle/>
              <a:p>
                <a:pPr marL="457200" indent="-457200" defTabSz="4494213">
                  <a:spcBef>
                    <a:spcPct val="50000"/>
                  </a:spcBef>
                  <a:defRPr/>
                </a:pPr>
                <a:r>
                  <a:rPr lang="en-GB" sz="1800" b="1" dirty="0"/>
                  <a:t>4) </a:t>
                </a:r>
                <a:r>
                  <a:rPr lang="en-GB" sz="1800" b="1" dirty="0" err="1"/>
                  <a:t>Clonogenic</a:t>
                </a:r>
                <a:r>
                  <a:rPr lang="en-GB" sz="1800" b="1" dirty="0"/>
                  <a:t> assays</a:t>
                </a:r>
              </a:p>
              <a:p>
                <a:pPr lvl="1" defTabSz="4494213">
                  <a:spcBef>
                    <a:spcPct val="50000"/>
                  </a:spcBef>
                  <a:defRPr/>
                </a:pPr>
                <a:r>
                  <a:rPr lang="en-GB" sz="1800" dirty="0"/>
                  <a:t>HeLa and HeLa shCCDC6 cells were transfected with </a:t>
                </a:r>
                <a:r>
                  <a:rPr lang="en-GB" sz="1800" dirty="0" err="1"/>
                  <a:t>pcDNA</a:t>
                </a:r>
                <a:r>
                  <a:rPr lang="en-GB" sz="1800" dirty="0"/>
                  <a:t>  and MNT-HA (which confer resistance to </a:t>
                </a:r>
                <a:r>
                  <a:rPr lang="en-GB" sz="1800" dirty="0" err="1"/>
                  <a:t>zeocine</a:t>
                </a:r>
                <a:r>
                  <a:rPr lang="en-GB" sz="1800" dirty="0"/>
                  <a:t>) and with </a:t>
                </a:r>
                <a:r>
                  <a:rPr lang="en-GB" sz="1800" dirty="0" err="1"/>
                  <a:t>pCEFL</a:t>
                </a:r>
                <a:r>
                  <a:rPr lang="en-GB" sz="1800" dirty="0"/>
                  <a:t> (that confer G418 resistance).</a:t>
                </a:r>
              </a:p>
              <a:p>
                <a:pPr lvl="1" defTabSz="4494213">
                  <a:spcBef>
                    <a:spcPct val="50000"/>
                  </a:spcBef>
                  <a:defRPr/>
                </a:pPr>
                <a:r>
                  <a:rPr lang="en-GB" sz="1800" dirty="0"/>
                  <a:t>Cells were selected with the antibiotics and after 10 days  proliferation was measured</a:t>
                </a:r>
              </a:p>
            </p:txBody>
          </p:sp>
        </p:grpSp>
      </p:grpSp>
      <p:sp>
        <p:nvSpPr>
          <p:cNvPr id="473" name="Text Box 1027"/>
          <p:cNvSpPr txBox="1">
            <a:spLocks noChangeArrowheads="1"/>
          </p:cNvSpPr>
          <p:nvPr/>
        </p:nvSpPr>
        <p:spPr bwMode="auto">
          <a:xfrm>
            <a:off x="16562065" y="13430748"/>
            <a:ext cx="7498140" cy="1933550"/>
          </a:xfrm>
          <a:prstGeom prst="rect">
            <a:avLst/>
          </a:prstGeom>
          <a:noFill/>
          <a:ln w="9525">
            <a:noFill/>
            <a:miter lim="800000"/>
            <a:headEnd/>
            <a:tailEnd/>
          </a:ln>
        </p:spPr>
        <p:txBody>
          <a:bodyPr wrap="square" lIns="86048" tIns="43025" rIns="86048" bIns="43025">
            <a:spAutoFit/>
          </a:bodyPr>
          <a:lstStyle/>
          <a:p>
            <a:pPr marL="322263" indent="-322263" defTabSz="4494213">
              <a:spcBef>
                <a:spcPct val="50000"/>
              </a:spcBef>
              <a:defRPr/>
            </a:pPr>
            <a:r>
              <a:rPr lang="en-GB" sz="1800" b="1" dirty="0"/>
              <a:t>5) </a:t>
            </a:r>
            <a:r>
              <a:rPr lang="en-US" sz="1800" b="1" dirty="0"/>
              <a:t>Viability analysis upon drug treatment</a:t>
            </a:r>
            <a:endParaRPr lang="en-GB" sz="1800" b="1" dirty="0"/>
          </a:p>
          <a:p>
            <a:pPr marL="322263" indent="-322263" defTabSz="4494213">
              <a:spcBef>
                <a:spcPct val="50000"/>
              </a:spcBef>
              <a:defRPr/>
            </a:pPr>
            <a:r>
              <a:rPr lang="en-US" sz="1800" dirty="0"/>
              <a:t>     HAP1 and HAP1 MNT KO were exposed to etoposide and cisplatin drugs .</a:t>
            </a:r>
          </a:p>
          <a:p>
            <a:pPr marL="322263" indent="-322263" defTabSz="4494213">
              <a:spcBef>
                <a:spcPct val="50000"/>
              </a:spcBef>
              <a:defRPr/>
            </a:pPr>
            <a:r>
              <a:rPr lang="en-US" sz="1800" dirty="0"/>
              <a:t>     After 2 days, viable cells were measured with WST-1</a:t>
            </a:r>
            <a:endParaRPr lang="de-AT" sz="1800" dirty="0"/>
          </a:p>
          <a:p>
            <a:pPr marL="322263" indent="-322263" defTabSz="4494213">
              <a:spcBef>
                <a:spcPct val="50000"/>
              </a:spcBef>
              <a:buFont typeface="Arial" pitchFamily="34" charset="0"/>
              <a:buChar char="•"/>
              <a:defRPr/>
            </a:pPr>
            <a:endParaRPr lang="de-AT" sz="2000" dirty="0"/>
          </a:p>
        </p:txBody>
      </p:sp>
      <p:sp>
        <p:nvSpPr>
          <p:cNvPr id="20" name="TextBox 19"/>
          <p:cNvSpPr txBox="1"/>
          <p:nvPr/>
        </p:nvSpPr>
        <p:spPr>
          <a:xfrm>
            <a:off x="414227" y="19245246"/>
            <a:ext cx="492443" cy="369332"/>
          </a:xfrm>
          <a:prstGeom prst="rect">
            <a:avLst/>
          </a:prstGeom>
          <a:noFill/>
        </p:spPr>
        <p:txBody>
          <a:bodyPr wrap="none" rtlCol="0">
            <a:spAutoFit/>
          </a:bodyPr>
          <a:lstStyle/>
          <a:p>
            <a:r>
              <a:rPr lang="de-AT" sz="1800" b="1" dirty="0"/>
              <a:t>A) </a:t>
            </a:r>
          </a:p>
        </p:txBody>
      </p:sp>
      <p:sp>
        <p:nvSpPr>
          <p:cNvPr id="543" name="195 CuadroTexto"/>
          <p:cNvSpPr txBox="1"/>
          <p:nvPr/>
        </p:nvSpPr>
        <p:spPr>
          <a:xfrm>
            <a:off x="23345825" y="36818994"/>
            <a:ext cx="8625645" cy="2400657"/>
          </a:xfrm>
          <a:prstGeom prst="rect">
            <a:avLst/>
          </a:prstGeom>
          <a:noFill/>
        </p:spPr>
        <p:txBody>
          <a:bodyPr wrap="square" rtlCol="0">
            <a:spAutoFit/>
          </a:bodyPr>
          <a:lstStyle/>
          <a:p>
            <a:pPr marL="342900" indent="-342900">
              <a:lnSpc>
                <a:spcPct val="150000"/>
              </a:lnSpc>
              <a:buAutoNum type="alphaUcParenR"/>
            </a:pPr>
            <a:r>
              <a:rPr lang="es-ES" sz="2000" dirty="0" err="1"/>
              <a:t>Silencing</a:t>
            </a:r>
            <a:r>
              <a:rPr lang="es-ES" sz="2000" dirty="0"/>
              <a:t> of CCDC6 </a:t>
            </a:r>
            <a:r>
              <a:rPr lang="es-ES" sz="2000" dirty="0" err="1"/>
              <a:t>by</a:t>
            </a:r>
            <a:r>
              <a:rPr lang="es-ES" sz="2000" dirty="0"/>
              <a:t> </a:t>
            </a:r>
            <a:r>
              <a:rPr lang="es-ES" sz="2000" dirty="0" err="1"/>
              <a:t>lentiviral</a:t>
            </a:r>
            <a:r>
              <a:rPr lang="es-ES" sz="2000" dirty="0"/>
              <a:t> </a:t>
            </a:r>
            <a:r>
              <a:rPr lang="es-ES" sz="2000" dirty="0" err="1"/>
              <a:t>infection</a:t>
            </a:r>
            <a:r>
              <a:rPr lang="es-ES" sz="2000" dirty="0"/>
              <a:t> in HAP1 and HAP1-MNT-KO </a:t>
            </a:r>
            <a:r>
              <a:rPr lang="es-ES" sz="2000" dirty="0" err="1"/>
              <a:t>cells</a:t>
            </a:r>
            <a:r>
              <a:rPr lang="es-ES" sz="2000" dirty="0"/>
              <a:t> </a:t>
            </a:r>
            <a:r>
              <a:rPr lang="es-ES" sz="2000" dirty="0" err="1"/>
              <a:t>is</a:t>
            </a:r>
            <a:r>
              <a:rPr lang="es-ES" sz="2000" dirty="0"/>
              <a:t> </a:t>
            </a:r>
            <a:r>
              <a:rPr lang="es-ES" sz="2000" dirty="0" err="1"/>
              <a:t>confirmed</a:t>
            </a:r>
            <a:r>
              <a:rPr lang="es-ES" sz="2000" dirty="0"/>
              <a:t> </a:t>
            </a:r>
            <a:r>
              <a:rPr lang="es-ES" sz="2000" dirty="0" err="1"/>
              <a:t>by</a:t>
            </a:r>
            <a:r>
              <a:rPr lang="es-ES" sz="2000" dirty="0"/>
              <a:t> a WB </a:t>
            </a:r>
            <a:r>
              <a:rPr lang="es-ES" sz="2000" dirty="0" err="1"/>
              <a:t>assay</a:t>
            </a:r>
            <a:r>
              <a:rPr lang="es-ES" sz="2000" dirty="0"/>
              <a:t>.</a:t>
            </a:r>
          </a:p>
          <a:p>
            <a:pPr marL="342900" indent="-342900">
              <a:lnSpc>
                <a:spcPct val="150000"/>
              </a:lnSpc>
              <a:buAutoNum type="alphaUcParenR"/>
            </a:pPr>
            <a:r>
              <a:rPr lang="es-ES" sz="2000" dirty="0"/>
              <a:t>WB in </a:t>
            </a:r>
            <a:r>
              <a:rPr lang="es-ES" sz="2000" dirty="0" err="1"/>
              <a:t>order</a:t>
            </a:r>
            <a:r>
              <a:rPr lang="es-ES" sz="2000" dirty="0"/>
              <a:t> to </a:t>
            </a:r>
            <a:r>
              <a:rPr lang="es-ES" sz="2000" dirty="0" err="1"/>
              <a:t>study</a:t>
            </a:r>
            <a:r>
              <a:rPr lang="es-ES" sz="2000" dirty="0"/>
              <a:t> </a:t>
            </a:r>
            <a:r>
              <a:rPr lang="es-ES" sz="2000" dirty="0" err="1"/>
              <a:t>the</a:t>
            </a:r>
            <a:r>
              <a:rPr lang="es-ES" sz="2000" dirty="0"/>
              <a:t> role of CCDC6 and MNT in apoptosis. </a:t>
            </a:r>
            <a:r>
              <a:rPr lang="es-ES" sz="2000" dirty="0" err="1"/>
              <a:t>There</a:t>
            </a:r>
            <a:r>
              <a:rPr lang="es-ES" sz="2000" dirty="0"/>
              <a:t> </a:t>
            </a:r>
            <a:r>
              <a:rPr lang="es-ES" sz="2000" dirty="0" err="1"/>
              <a:t>is</a:t>
            </a:r>
            <a:r>
              <a:rPr lang="es-ES" sz="2000" dirty="0"/>
              <a:t> no </a:t>
            </a:r>
            <a:r>
              <a:rPr lang="es-ES" sz="2000" dirty="0" err="1"/>
              <a:t>cleavage</a:t>
            </a:r>
            <a:r>
              <a:rPr lang="es-ES" sz="2000" dirty="0"/>
              <a:t> of PARP. </a:t>
            </a:r>
            <a:r>
              <a:rPr lang="es-ES" sz="2000" dirty="0" err="1"/>
              <a:t>We</a:t>
            </a:r>
            <a:r>
              <a:rPr lang="es-ES" sz="2000" dirty="0"/>
              <a:t> can observe </a:t>
            </a:r>
            <a:r>
              <a:rPr lang="es-ES" sz="2000" dirty="0" err="1"/>
              <a:t>an</a:t>
            </a:r>
            <a:r>
              <a:rPr lang="es-ES" sz="2000" dirty="0"/>
              <a:t> </a:t>
            </a:r>
            <a:r>
              <a:rPr lang="es-ES" sz="2000" dirty="0" err="1"/>
              <a:t>increase</a:t>
            </a:r>
            <a:r>
              <a:rPr lang="es-ES" sz="2000" dirty="0"/>
              <a:t> in </a:t>
            </a:r>
            <a:r>
              <a:rPr lang="es-ES" sz="2000" dirty="0" err="1"/>
              <a:t>the</a:t>
            </a:r>
            <a:r>
              <a:rPr lang="es-ES" sz="2000" dirty="0"/>
              <a:t> </a:t>
            </a:r>
            <a:r>
              <a:rPr lang="es-ES" sz="2000" dirty="0" err="1"/>
              <a:t>level</a:t>
            </a:r>
            <a:r>
              <a:rPr lang="es-ES" sz="2000" dirty="0"/>
              <a:t> of BCL-XL in HAP1 MNT-KO shCCDC6 </a:t>
            </a:r>
            <a:r>
              <a:rPr lang="es-ES" sz="2000" dirty="0" err="1"/>
              <a:t>cells</a:t>
            </a:r>
            <a:r>
              <a:rPr lang="es-ES" sz="2000" dirty="0"/>
              <a:t>, </a:t>
            </a:r>
            <a:r>
              <a:rPr lang="es-ES" sz="2000" dirty="0" err="1"/>
              <a:t>suggesting</a:t>
            </a:r>
            <a:r>
              <a:rPr lang="es-ES" sz="2000" dirty="0"/>
              <a:t> a role in apoptosis.</a:t>
            </a:r>
          </a:p>
        </p:txBody>
      </p:sp>
      <p:sp>
        <p:nvSpPr>
          <p:cNvPr id="165" name="164 CuadroTexto"/>
          <p:cNvSpPr txBox="1"/>
          <p:nvPr/>
        </p:nvSpPr>
        <p:spPr>
          <a:xfrm>
            <a:off x="23274387" y="28227436"/>
            <a:ext cx="8730789" cy="1323439"/>
          </a:xfrm>
          <a:prstGeom prst="rect">
            <a:avLst/>
          </a:prstGeom>
          <a:noFill/>
        </p:spPr>
        <p:txBody>
          <a:bodyPr wrap="square" rtlCol="0">
            <a:spAutoFit/>
          </a:bodyPr>
          <a:lstStyle/>
          <a:p>
            <a:pPr marL="457200" indent="-457200" algn="just"/>
            <a:r>
              <a:rPr lang="en-US" sz="2000" dirty="0"/>
              <a:t>A)  WB in order to confirm CCDC6 and MNT overexpression, also the fractionation of cytoplasm and nucleus (markers: Rho GDI and Sin 3B, respectively)</a:t>
            </a:r>
          </a:p>
          <a:p>
            <a:pPr marL="457200" indent="-457200" algn="just"/>
            <a:r>
              <a:rPr lang="en-US" sz="2000" dirty="0"/>
              <a:t>B)  CCDC6 and MNT interaction occurs mainly in the cytoplasm</a:t>
            </a:r>
          </a:p>
        </p:txBody>
      </p:sp>
      <p:sp>
        <p:nvSpPr>
          <p:cNvPr id="560" name="TextBox 559"/>
          <p:cNvSpPr txBox="1"/>
          <p:nvPr/>
        </p:nvSpPr>
        <p:spPr>
          <a:xfrm>
            <a:off x="24774585" y="19173808"/>
            <a:ext cx="492443" cy="369332"/>
          </a:xfrm>
          <a:prstGeom prst="rect">
            <a:avLst/>
          </a:prstGeom>
          <a:noFill/>
        </p:spPr>
        <p:txBody>
          <a:bodyPr wrap="none" rtlCol="0">
            <a:spAutoFit/>
          </a:bodyPr>
          <a:lstStyle/>
          <a:p>
            <a:r>
              <a:rPr lang="de-AT" sz="1800" b="1" dirty="0"/>
              <a:t>A) </a:t>
            </a:r>
          </a:p>
        </p:txBody>
      </p:sp>
      <p:sp>
        <p:nvSpPr>
          <p:cNvPr id="705" name="195 CuadroTexto"/>
          <p:cNvSpPr txBox="1"/>
          <p:nvPr/>
        </p:nvSpPr>
        <p:spPr>
          <a:xfrm>
            <a:off x="24846023" y="22960022"/>
            <a:ext cx="576064" cy="369332"/>
          </a:xfrm>
          <a:prstGeom prst="rect">
            <a:avLst/>
          </a:prstGeom>
          <a:noFill/>
        </p:spPr>
        <p:txBody>
          <a:bodyPr wrap="square" rtlCol="0">
            <a:spAutoFit/>
          </a:bodyPr>
          <a:lstStyle/>
          <a:p>
            <a:r>
              <a:rPr lang="es-ES" sz="1800" b="1" dirty="0"/>
              <a:t>B)</a:t>
            </a:r>
          </a:p>
        </p:txBody>
      </p:sp>
      <p:sp>
        <p:nvSpPr>
          <p:cNvPr id="710" name="Rounded Rectangle 707"/>
          <p:cNvSpPr/>
          <p:nvPr/>
        </p:nvSpPr>
        <p:spPr bwMode="auto">
          <a:xfrm>
            <a:off x="24018807" y="18030800"/>
            <a:ext cx="7899578" cy="83833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708" name="Rounded Rectangle 707"/>
          <p:cNvSpPr/>
          <p:nvPr/>
        </p:nvSpPr>
        <p:spPr bwMode="auto">
          <a:xfrm>
            <a:off x="742457" y="30109328"/>
            <a:ext cx="9797357" cy="83833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546" name="Rounded Rectangle 545"/>
          <p:cNvSpPr/>
          <p:nvPr/>
        </p:nvSpPr>
        <p:spPr bwMode="auto">
          <a:xfrm>
            <a:off x="22702883" y="30103822"/>
            <a:ext cx="9223092" cy="77209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482" name="Rounded Rectangle 481"/>
          <p:cNvSpPr/>
          <p:nvPr/>
        </p:nvSpPr>
        <p:spPr bwMode="auto">
          <a:xfrm>
            <a:off x="220887" y="17102106"/>
            <a:ext cx="31734871" cy="76681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3342" name="Text Box 1294"/>
          <p:cNvSpPr txBox="1">
            <a:spLocks noChangeArrowheads="1"/>
          </p:cNvSpPr>
          <p:nvPr/>
        </p:nvSpPr>
        <p:spPr bwMode="auto">
          <a:xfrm>
            <a:off x="24060205" y="18173676"/>
            <a:ext cx="7394259" cy="948899"/>
          </a:xfrm>
          <a:prstGeom prst="rect">
            <a:avLst/>
          </a:prstGeom>
          <a:noFill/>
          <a:ln w="9525">
            <a:noFill/>
            <a:miter lim="800000"/>
            <a:headEnd/>
            <a:tailEnd/>
          </a:ln>
        </p:spPr>
        <p:txBody>
          <a:bodyPr wrap="square" lIns="63423" tIns="31711" rIns="63423" bIns="31711">
            <a:spAutoFit/>
          </a:bodyPr>
          <a:lstStyle/>
          <a:p>
            <a:pPr marL="0" lvl="1" algn="ctr" defTabSz="3313113">
              <a:spcBef>
                <a:spcPct val="50000"/>
              </a:spcBef>
              <a:defRPr/>
            </a:pPr>
            <a:r>
              <a:rPr lang="en-GB" sz="2300" b="1" dirty="0"/>
              <a:t>2) </a:t>
            </a:r>
            <a:r>
              <a:rPr lang="en-US" sz="2300" b="1" dirty="0"/>
              <a:t>MNT and CCDC6 subcellular </a:t>
            </a:r>
            <a:r>
              <a:rPr lang="es-ES" sz="2300" b="1" dirty="0" err="1"/>
              <a:t>localization</a:t>
            </a:r>
            <a:endParaRPr lang="es-ES" sz="2300" dirty="0"/>
          </a:p>
          <a:p>
            <a:pPr algn="ctr" defTabSz="3313113">
              <a:spcBef>
                <a:spcPct val="50000"/>
              </a:spcBef>
              <a:defRPr/>
            </a:pPr>
            <a:endParaRPr lang="en-GB" sz="2300" dirty="0"/>
          </a:p>
        </p:txBody>
      </p:sp>
      <p:sp>
        <p:nvSpPr>
          <p:cNvPr id="3" name="Text Box 1027"/>
          <p:cNvSpPr txBox="1">
            <a:spLocks noChangeArrowheads="1"/>
          </p:cNvSpPr>
          <p:nvPr/>
        </p:nvSpPr>
        <p:spPr bwMode="auto">
          <a:xfrm>
            <a:off x="14941999" y="17294718"/>
            <a:ext cx="5976938" cy="456222"/>
          </a:xfrm>
          <a:prstGeom prst="rect">
            <a:avLst/>
          </a:prstGeom>
          <a:noFill/>
          <a:ln w="9525">
            <a:noFill/>
            <a:miter lim="800000"/>
            <a:headEnd/>
            <a:tailEnd/>
          </a:ln>
        </p:spPr>
        <p:txBody>
          <a:bodyPr lIns="86048" tIns="43025" rIns="86048" bIns="43025">
            <a:spAutoFit/>
          </a:bodyPr>
          <a:lstStyle/>
          <a:p>
            <a:pPr marL="322263" indent="-322263" defTabSz="4494213">
              <a:spcBef>
                <a:spcPct val="50000"/>
              </a:spcBef>
              <a:defRPr/>
            </a:pPr>
            <a:r>
              <a:rPr lang="en-GB" sz="2400" b="1" dirty="0"/>
              <a:t>RESULTS AND DISCUSSION</a:t>
            </a:r>
          </a:p>
        </p:txBody>
      </p:sp>
      <p:sp>
        <p:nvSpPr>
          <p:cNvPr id="707" name="Text Box 1294"/>
          <p:cNvSpPr txBox="1">
            <a:spLocks noChangeArrowheads="1"/>
          </p:cNvSpPr>
          <p:nvPr/>
        </p:nvSpPr>
        <p:spPr bwMode="auto">
          <a:xfrm>
            <a:off x="1072625" y="30259369"/>
            <a:ext cx="9084421" cy="964288"/>
          </a:xfrm>
          <a:prstGeom prst="rect">
            <a:avLst/>
          </a:prstGeom>
          <a:noFill/>
          <a:ln w="9525">
            <a:noFill/>
            <a:miter lim="800000"/>
            <a:headEnd/>
            <a:tailEnd/>
          </a:ln>
        </p:spPr>
        <p:txBody>
          <a:bodyPr wrap="square" lIns="63423" tIns="31711" rIns="63423" bIns="31711">
            <a:spAutoFit/>
          </a:bodyPr>
          <a:lstStyle/>
          <a:p>
            <a:pPr marL="0" lvl="1" algn="ctr" defTabSz="3313113">
              <a:spcBef>
                <a:spcPct val="50000"/>
              </a:spcBef>
              <a:defRPr/>
            </a:pPr>
            <a:r>
              <a:rPr lang="en-GB" sz="2300" b="1" dirty="0"/>
              <a:t>3) </a:t>
            </a:r>
            <a:r>
              <a:rPr lang="en-US" sz="2300" b="1" dirty="0"/>
              <a:t>Effects of CCDC6 and MNT on cell proliferation</a:t>
            </a:r>
            <a:endParaRPr lang="es-ES" sz="2300" dirty="0"/>
          </a:p>
          <a:p>
            <a:pPr algn="ctr" defTabSz="3313113">
              <a:spcBef>
                <a:spcPct val="50000"/>
              </a:spcBef>
              <a:defRPr/>
            </a:pPr>
            <a:endParaRPr lang="en-GB" sz="2300" dirty="0"/>
          </a:p>
        </p:txBody>
      </p:sp>
      <p:sp>
        <p:nvSpPr>
          <p:cNvPr id="273" name="272 CuadroTexto"/>
          <p:cNvSpPr txBox="1"/>
          <p:nvPr/>
        </p:nvSpPr>
        <p:spPr>
          <a:xfrm>
            <a:off x="1271483" y="36033176"/>
            <a:ext cx="9992533" cy="1477328"/>
          </a:xfrm>
          <a:prstGeom prst="rect">
            <a:avLst/>
          </a:prstGeom>
          <a:noFill/>
        </p:spPr>
        <p:txBody>
          <a:bodyPr wrap="square" rtlCol="0">
            <a:spAutoFit/>
          </a:bodyPr>
          <a:lstStyle/>
          <a:p>
            <a:pPr marL="457200" indent="-457200">
              <a:lnSpc>
                <a:spcPct val="150000"/>
              </a:lnSpc>
              <a:buAutoNum type="alphaUcParenR"/>
            </a:pPr>
            <a:r>
              <a:rPr lang="en-US" sz="2000" dirty="0"/>
              <a:t>WB to confirm the overexpression  of MNT in HeLa an HeLa shCCDC6 cells. </a:t>
            </a:r>
          </a:p>
          <a:p>
            <a:pPr marL="457200" indent="-457200">
              <a:lnSpc>
                <a:spcPct val="150000"/>
              </a:lnSpc>
              <a:buAutoNum type="alphaUcParenR"/>
            </a:pPr>
            <a:r>
              <a:rPr lang="en-US" sz="2000" dirty="0" err="1"/>
              <a:t>Clonogenic</a:t>
            </a:r>
            <a:r>
              <a:rPr lang="en-US" sz="2000" dirty="0"/>
              <a:t> assays after selection with G418 or </a:t>
            </a:r>
            <a:r>
              <a:rPr lang="en-US" sz="2000" dirty="0" err="1"/>
              <a:t>zeocin</a:t>
            </a:r>
            <a:endParaRPr lang="en-US" sz="2000" dirty="0"/>
          </a:p>
          <a:p>
            <a:pPr>
              <a:lnSpc>
                <a:spcPct val="150000"/>
              </a:lnSpc>
            </a:pPr>
            <a:r>
              <a:rPr lang="en-US" sz="2000" dirty="0"/>
              <a:t> Proliferation inhibition  is observed although results are not statistically significant</a:t>
            </a:r>
          </a:p>
        </p:txBody>
      </p:sp>
      <p:sp>
        <p:nvSpPr>
          <p:cNvPr id="709" name="TextBox 708"/>
          <p:cNvSpPr txBox="1"/>
          <p:nvPr/>
        </p:nvSpPr>
        <p:spPr>
          <a:xfrm>
            <a:off x="848684" y="31249983"/>
            <a:ext cx="492443" cy="369332"/>
          </a:xfrm>
          <a:prstGeom prst="rect">
            <a:avLst/>
          </a:prstGeom>
          <a:noFill/>
        </p:spPr>
        <p:txBody>
          <a:bodyPr wrap="none" rtlCol="0">
            <a:spAutoFit/>
          </a:bodyPr>
          <a:lstStyle/>
          <a:p>
            <a:r>
              <a:rPr lang="de-AT" sz="1800" b="1" dirty="0"/>
              <a:t>A) </a:t>
            </a:r>
          </a:p>
        </p:txBody>
      </p:sp>
      <p:sp>
        <p:nvSpPr>
          <p:cNvPr id="741" name="195 CuadroTexto"/>
          <p:cNvSpPr txBox="1"/>
          <p:nvPr/>
        </p:nvSpPr>
        <p:spPr>
          <a:xfrm>
            <a:off x="877719" y="33776197"/>
            <a:ext cx="576064" cy="369332"/>
          </a:xfrm>
          <a:prstGeom prst="rect">
            <a:avLst/>
          </a:prstGeom>
          <a:noFill/>
        </p:spPr>
        <p:txBody>
          <a:bodyPr wrap="square" rtlCol="0">
            <a:spAutoFit/>
          </a:bodyPr>
          <a:lstStyle/>
          <a:p>
            <a:r>
              <a:rPr lang="es-ES" sz="1800" b="1" dirty="0"/>
              <a:t>B)</a:t>
            </a:r>
          </a:p>
        </p:txBody>
      </p:sp>
      <p:sp>
        <p:nvSpPr>
          <p:cNvPr id="747" name="Rounded Rectangle 746"/>
          <p:cNvSpPr/>
          <p:nvPr/>
        </p:nvSpPr>
        <p:spPr bwMode="auto">
          <a:xfrm>
            <a:off x="11504010" y="30103822"/>
            <a:ext cx="10127303" cy="79633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2688" name="Text Box 640"/>
          <p:cNvSpPr txBox="1">
            <a:spLocks noChangeArrowheads="1"/>
          </p:cNvSpPr>
          <p:nvPr/>
        </p:nvSpPr>
        <p:spPr bwMode="auto">
          <a:xfrm>
            <a:off x="12844439" y="30246698"/>
            <a:ext cx="8321566" cy="940970"/>
          </a:xfrm>
          <a:prstGeom prst="rect">
            <a:avLst/>
          </a:prstGeom>
          <a:noFill/>
          <a:ln w="9525">
            <a:noFill/>
            <a:miter lim="800000"/>
            <a:headEnd/>
            <a:tailEnd/>
          </a:ln>
        </p:spPr>
        <p:txBody>
          <a:bodyPr wrap="square" lIns="86048" tIns="43025" rIns="86048" bIns="43025">
            <a:spAutoFit/>
          </a:bodyPr>
          <a:lstStyle/>
          <a:p>
            <a:pPr defTabSz="4494213">
              <a:spcBef>
                <a:spcPct val="50000"/>
              </a:spcBef>
              <a:defRPr/>
            </a:pPr>
            <a:r>
              <a:rPr lang="en-GB" sz="2300" b="1" dirty="0"/>
              <a:t>4) </a:t>
            </a:r>
            <a:r>
              <a:rPr lang="en-US" sz="2400" b="1" dirty="0"/>
              <a:t>Effects of MNT and CCDC6 on DNA damage </a:t>
            </a:r>
            <a:endParaRPr lang="es-ES" sz="2400" dirty="0"/>
          </a:p>
          <a:p>
            <a:pPr algn="ctr" defTabSz="4494213">
              <a:spcBef>
                <a:spcPct val="50000"/>
              </a:spcBef>
              <a:defRPr/>
            </a:pPr>
            <a:endParaRPr lang="en-GB" sz="2100" b="1" dirty="0">
              <a:solidFill>
                <a:srgbClr val="0066FF"/>
              </a:solidFill>
            </a:endParaRPr>
          </a:p>
        </p:txBody>
      </p:sp>
      <p:sp>
        <p:nvSpPr>
          <p:cNvPr id="786" name="TextBox 785"/>
          <p:cNvSpPr txBox="1"/>
          <p:nvPr/>
        </p:nvSpPr>
        <p:spPr>
          <a:xfrm>
            <a:off x="11344240" y="31604021"/>
            <a:ext cx="492443" cy="369332"/>
          </a:xfrm>
          <a:prstGeom prst="rect">
            <a:avLst/>
          </a:prstGeom>
          <a:noFill/>
        </p:spPr>
        <p:txBody>
          <a:bodyPr wrap="none" rtlCol="0">
            <a:spAutoFit/>
          </a:bodyPr>
          <a:lstStyle/>
          <a:p>
            <a:r>
              <a:rPr lang="de-AT" sz="1800" b="1" dirty="0"/>
              <a:t>A) </a:t>
            </a:r>
          </a:p>
        </p:txBody>
      </p:sp>
      <p:sp>
        <p:nvSpPr>
          <p:cNvPr id="789" name="Rounded Rectangle 788"/>
          <p:cNvSpPr/>
          <p:nvPr/>
        </p:nvSpPr>
        <p:spPr bwMode="auto">
          <a:xfrm>
            <a:off x="199913" y="18030800"/>
            <a:ext cx="23431664" cy="85725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de-AT" sz="6900" b="0" i="0" u="none" strike="noStrike" cap="none" normalizeH="0" baseline="0">
              <a:ln>
                <a:noFill/>
              </a:ln>
              <a:solidFill>
                <a:schemeClr val="tx1"/>
              </a:solidFill>
              <a:effectLst/>
              <a:latin typeface="Arial" pitchFamily="34" charset="0"/>
            </a:endParaRPr>
          </a:p>
        </p:txBody>
      </p:sp>
      <p:sp>
        <p:nvSpPr>
          <p:cNvPr id="790" name="Text Box 640"/>
          <p:cNvSpPr txBox="1">
            <a:spLocks noChangeArrowheads="1"/>
          </p:cNvSpPr>
          <p:nvPr/>
        </p:nvSpPr>
        <p:spPr bwMode="auto">
          <a:xfrm>
            <a:off x="23774453" y="30246698"/>
            <a:ext cx="8215370" cy="987137"/>
          </a:xfrm>
          <a:prstGeom prst="rect">
            <a:avLst/>
          </a:prstGeom>
          <a:noFill/>
          <a:ln w="9525">
            <a:noFill/>
            <a:miter lim="800000"/>
            <a:headEnd/>
            <a:tailEnd/>
          </a:ln>
        </p:spPr>
        <p:txBody>
          <a:bodyPr wrap="square" lIns="86048" tIns="43025" rIns="86048" bIns="43025">
            <a:spAutoFit/>
          </a:bodyPr>
          <a:lstStyle/>
          <a:p>
            <a:pPr defTabSz="4494213">
              <a:spcBef>
                <a:spcPct val="50000"/>
              </a:spcBef>
              <a:defRPr/>
            </a:pPr>
            <a:r>
              <a:rPr lang="de-AT" sz="2300" b="1" dirty="0"/>
              <a:t>5) </a:t>
            </a:r>
            <a:r>
              <a:rPr lang="en-US" sz="2400" b="1" dirty="0"/>
              <a:t>Effects of CCDC6 silencing on apoptosis</a:t>
            </a:r>
            <a:endParaRPr lang="es-ES" sz="2400" dirty="0"/>
          </a:p>
          <a:p>
            <a:pPr defTabSz="4494213">
              <a:spcBef>
                <a:spcPct val="50000"/>
              </a:spcBef>
              <a:defRPr/>
            </a:pPr>
            <a:endParaRPr lang="en-GB" sz="2300" b="1" dirty="0"/>
          </a:p>
        </p:txBody>
      </p:sp>
      <p:sp>
        <p:nvSpPr>
          <p:cNvPr id="828" name="TextBox 827"/>
          <p:cNvSpPr txBox="1"/>
          <p:nvPr/>
        </p:nvSpPr>
        <p:spPr>
          <a:xfrm>
            <a:off x="23060073" y="31246830"/>
            <a:ext cx="492443" cy="369332"/>
          </a:xfrm>
          <a:prstGeom prst="rect">
            <a:avLst/>
          </a:prstGeom>
          <a:noFill/>
        </p:spPr>
        <p:txBody>
          <a:bodyPr wrap="none" rtlCol="0">
            <a:spAutoFit/>
          </a:bodyPr>
          <a:lstStyle/>
          <a:p>
            <a:r>
              <a:rPr lang="de-AT" sz="1800" b="1" dirty="0"/>
              <a:t>A) </a:t>
            </a:r>
          </a:p>
        </p:txBody>
      </p:sp>
      <p:sp>
        <p:nvSpPr>
          <p:cNvPr id="829" name="TextBox 828"/>
          <p:cNvSpPr txBox="1"/>
          <p:nvPr/>
        </p:nvSpPr>
        <p:spPr>
          <a:xfrm>
            <a:off x="22988635" y="33247094"/>
            <a:ext cx="492443" cy="369332"/>
          </a:xfrm>
          <a:prstGeom prst="rect">
            <a:avLst/>
          </a:prstGeom>
          <a:noFill/>
        </p:spPr>
        <p:txBody>
          <a:bodyPr wrap="none" rtlCol="0">
            <a:spAutoFit/>
          </a:bodyPr>
          <a:lstStyle/>
          <a:p>
            <a:r>
              <a:rPr lang="de-AT" sz="1800" b="1" dirty="0"/>
              <a:t>B) </a:t>
            </a:r>
          </a:p>
        </p:txBody>
      </p:sp>
      <p:sp>
        <p:nvSpPr>
          <p:cNvPr id="830" name="TextBox 829"/>
          <p:cNvSpPr txBox="1"/>
          <p:nvPr/>
        </p:nvSpPr>
        <p:spPr>
          <a:xfrm>
            <a:off x="10549636" y="19245246"/>
            <a:ext cx="492443" cy="369332"/>
          </a:xfrm>
          <a:prstGeom prst="rect">
            <a:avLst/>
          </a:prstGeom>
          <a:noFill/>
        </p:spPr>
        <p:txBody>
          <a:bodyPr wrap="none" rtlCol="0">
            <a:spAutoFit/>
          </a:bodyPr>
          <a:lstStyle/>
          <a:p>
            <a:r>
              <a:rPr lang="de-AT" sz="1800" b="1" dirty="0"/>
              <a:t>C) </a:t>
            </a:r>
          </a:p>
        </p:txBody>
      </p:sp>
      <p:sp>
        <p:nvSpPr>
          <p:cNvPr id="831" name="167 CuadroTexto"/>
          <p:cNvSpPr txBox="1"/>
          <p:nvPr/>
        </p:nvSpPr>
        <p:spPr>
          <a:xfrm>
            <a:off x="914293" y="27960682"/>
            <a:ext cx="9625521" cy="1938992"/>
          </a:xfrm>
          <a:prstGeom prst="rect">
            <a:avLst/>
          </a:prstGeom>
          <a:noFill/>
        </p:spPr>
        <p:txBody>
          <a:bodyPr wrap="square" numCol="1" rtlCol="0">
            <a:spAutoFit/>
          </a:bodyPr>
          <a:lstStyle/>
          <a:p>
            <a:pPr marL="457200" indent="-457200">
              <a:lnSpc>
                <a:spcPct val="150000"/>
              </a:lnSpc>
              <a:buAutoNum type="alphaUcParenR"/>
            </a:pPr>
            <a:r>
              <a:rPr lang="de-AT" sz="2000" dirty="0"/>
              <a:t>Scheme of the transfected  MNT wt and CCDC6 wt and CCDC6 mutants.</a:t>
            </a:r>
          </a:p>
          <a:p>
            <a:pPr marL="457200" indent="-457200">
              <a:lnSpc>
                <a:spcPct val="150000"/>
              </a:lnSpc>
              <a:buAutoNum type="alphaUcParenR"/>
            </a:pPr>
            <a:r>
              <a:rPr lang="de-AT" sz="2000" dirty="0"/>
              <a:t>MNT and CCDC6 wt interact but MNT and 1-223 CCDC6 mutant do not interact. 1-101 CCDC6 mutant do not interact with MNT wt.</a:t>
            </a:r>
          </a:p>
          <a:p>
            <a:pPr marL="457200" indent="-457200">
              <a:lnSpc>
                <a:spcPct val="150000"/>
              </a:lnSpc>
            </a:pPr>
            <a:endParaRPr lang="de-AT" sz="2000" dirty="0"/>
          </a:p>
        </p:txBody>
      </p:sp>
      <p:grpSp>
        <p:nvGrpSpPr>
          <p:cNvPr id="407" name="406 Grupo"/>
          <p:cNvGrpSpPr/>
          <p:nvPr/>
        </p:nvGrpSpPr>
        <p:grpSpPr>
          <a:xfrm>
            <a:off x="628541" y="21959890"/>
            <a:ext cx="4572033" cy="2214577"/>
            <a:chOff x="515490" y="901838"/>
            <a:chExt cx="6006456" cy="2678724"/>
          </a:xfrm>
        </p:grpSpPr>
        <p:sp>
          <p:nvSpPr>
            <p:cNvPr id="408" name="CuadroTexto 1">
              <a:extLst>
                <a:ext uri="{FF2B5EF4-FFF2-40B4-BE49-F238E27FC236}">
                  <a16:creationId xmlns:a16="http://schemas.microsoft.com/office/drawing/2014/main" id="{56DBB3C1-C885-4EE0-AE79-A82B25198FAB}"/>
                </a:ext>
              </a:extLst>
            </p:cNvPr>
            <p:cNvSpPr txBox="1"/>
            <p:nvPr/>
          </p:nvSpPr>
          <p:spPr>
            <a:xfrm>
              <a:off x="515490" y="2060067"/>
              <a:ext cx="59503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409" name="CuadroTexto 2">
              <a:extLst>
                <a:ext uri="{FF2B5EF4-FFF2-40B4-BE49-F238E27FC236}">
                  <a16:creationId xmlns:a16="http://schemas.microsoft.com/office/drawing/2014/main" id="{73DDFBDF-F28B-40B0-9754-D55B65F00419}"/>
                </a:ext>
              </a:extLst>
            </p:cNvPr>
            <p:cNvSpPr txBox="1"/>
            <p:nvPr/>
          </p:nvSpPr>
          <p:spPr>
            <a:xfrm>
              <a:off x="515490" y="2595695"/>
              <a:ext cx="59503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410" name="CuadroTexto 3">
              <a:extLst>
                <a:ext uri="{FF2B5EF4-FFF2-40B4-BE49-F238E27FC236}">
                  <a16:creationId xmlns:a16="http://schemas.microsoft.com/office/drawing/2014/main" id="{8C2E581B-8CF0-4B8C-BCC7-AAC46C2C8643}"/>
                </a:ext>
              </a:extLst>
            </p:cNvPr>
            <p:cNvSpPr txBox="1"/>
            <p:nvPr/>
          </p:nvSpPr>
          <p:spPr>
            <a:xfrm>
              <a:off x="515490" y="3156342"/>
              <a:ext cx="59503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37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411" name="CuadroTexto 4">
              <a:extLst>
                <a:ext uri="{FF2B5EF4-FFF2-40B4-BE49-F238E27FC236}">
                  <a16:creationId xmlns:a16="http://schemas.microsoft.com/office/drawing/2014/main" id="{F9021330-8C7D-4AA0-AF7C-0793591CF61F}"/>
                </a:ext>
              </a:extLst>
            </p:cNvPr>
            <p:cNvSpPr txBox="1"/>
            <p:nvPr/>
          </p:nvSpPr>
          <p:spPr>
            <a:xfrm>
              <a:off x="1162097" y="901838"/>
              <a:ext cx="3087705" cy="553998"/>
            </a:xfrm>
            <a:prstGeom prst="rect">
              <a:avLst/>
            </a:prstGeom>
            <a:noFill/>
          </p:spPr>
          <p:txBody>
            <a:bodyPr wrap="none" rtlCol="0">
              <a:spAutoFit/>
            </a:bodyPr>
            <a:lstStyle/>
            <a:p>
              <a:pPr>
                <a:lnSpc>
                  <a:spcPct val="150000"/>
                </a:lnSpc>
              </a:pPr>
              <a:r>
                <a:rPr lang="es-ES" sz="1000" b="1" dirty="0">
                  <a:latin typeface="Arial" panose="020B0604020202020204" pitchFamily="34" charset="0"/>
                  <a:cs typeface="Arial" panose="020B0604020202020204" pitchFamily="34" charset="0"/>
                </a:rPr>
                <a:t>293T </a:t>
              </a:r>
              <a:r>
                <a:rPr lang="es-ES" sz="1000" b="1" dirty="0" err="1">
                  <a:latin typeface="Arial" panose="020B0604020202020204" pitchFamily="34" charset="0"/>
                  <a:cs typeface="Arial" panose="020B0604020202020204" pitchFamily="34" charset="0"/>
                </a:rPr>
                <a:t>transfected</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with</a:t>
              </a:r>
              <a:r>
                <a:rPr lang="es-ES" sz="1000" b="1" dirty="0">
                  <a:latin typeface="Arial" panose="020B0604020202020204" pitchFamily="34" charset="0"/>
                  <a:cs typeface="Arial" panose="020B0604020202020204" pitchFamily="34" charset="0"/>
                </a:rPr>
                <a:t> MNT + CCDC6-myc </a:t>
              </a:r>
              <a:r>
                <a:rPr lang="es-ES" sz="1000" b="1" dirty="0" err="1">
                  <a:latin typeface="Arial" panose="020B0604020202020204" pitchFamily="34" charset="0"/>
                  <a:cs typeface="Arial" panose="020B0604020202020204" pitchFamily="34" charset="0"/>
                </a:rPr>
                <a:t>wt</a:t>
              </a:r>
              <a:endParaRPr lang="es-ES" sz="1000" b="1" dirty="0">
                <a:latin typeface="Arial" panose="020B0604020202020204" pitchFamily="34" charset="0"/>
                <a:cs typeface="Arial" panose="020B0604020202020204" pitchFamily="34" charset="0"/>
              </a:endParaRPr>
            </a:p>
            <a:p>
              <a:pPr>
                <a:lnSpc>
                  <a:spcPct val="150000"/>
                </a:lnSpc>
              </a:pPr>
              <a:r>
                <a:rPr lang="es-ES" sz="1000" b="1" dirty="0">
                  <a:latin typeface="Arial" panose="020B0604020202020204" pitchFamily="34" charset="0"/>
                  <a:cs typeface="Arial" panose="020B0604020202020204" pitchFamily="34" charset="0"/>
                </a:rPr>
                <a:t>293T </a:t>
              </a:r>
              <a:r>
                <a:rPr lang="es-ES" sz="1000" b="1" dirty="0" err="1">
                  <a:latin typeface="Arial" panose="020B0604020202020204" pitchFamily="34" charset="0"/>
                  <a:cs typeface="Arial" panose="020B0604020202020204" pitchFamily="34" charset="0"/>
                </a:rPr>
                <a:t>transfected</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with</a:t>
              </a:r>
              <a:r>
                <a:rPr lang="es-ES" sz="1000" b="1" dirty="0">
                  <a:latin typeface="Arial" panose="020B0604020202020204" pitchFamily="34" charset="0"/>
                  <a:cs typeface="Arial" panose="020B0604020202020204" pitchFamily="34" charset="0"/>
                </a:rPr>
                <a:t>  MNT + CCDC6-myc 1-223</a:t>
              </a:r>
            </a:p>
          </p:txBody>
        </p:sp>
        <p:sp>
          <p:nvSpPr>
            <p:cNvPr id="412" name="CuadroTexto 5">
              <a:extLst>
                <a:ext uri="{FF2B5EF4-FFF2-40B4-BE49-F238E27FC236}">
                  <a16:creationId xmlns:a16="http://schemas.microsoft.com/office/drawing/2014/main" id="{A89A84DF-A917-4EF1-8416-10CD3CC2C871}"/>
                </a:ext>
              </a:extLst>
            </p:cNvPr>
            <p:cNvSpPr txBox="1"/>
            <p:nvPr/>
          </p:nvSpPr>
          <p:spPr>
            <a:xfrm>
              <a:off x="1424597" y="1556364"/>
              <a:ext cx="587020"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Inputs</a:t>
              </a:r>
            </a:p>
          </p:txBody>
        </p:sp>
        <p:sp>
          <p:nvSpPr>
            <p:cNvPr id="413" name="CuadroTexto 6">
              <a:extLst>
                <a:ext uri="{FF2B5EF4-FFF2-40B4-BE49-F238E27FC236}">
                  <a16:creationId xmlns:a16="http://schemas.microsoft.com/office/drawing/2014/main" id="{DB9E7467-5F46-4640-8B97-A27CF203A102}"/>
                </a:ext>
              </a:extLst>
            </p:cNvPr>
            <p:cNvSpPr txBox="1"/>
            <p:nvPr/>
          </p:nvSpPr>
          <p:spPr>
            <a:xfrm>
              <a:off x="1382948" y="1801296"/>
              <a:ext cx="393056"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WT</a:t>
              </a:r>
            </a:p>
          </p:txBody>
        </p:sp>
        <p:sp>
          <p:nvSpPr>
            <p:cNvPr id="414" name="CuadroTexto 7">
              <a:extLst>
                <a:ext uri="{FF2B5EF4-FFF2-40B4-BE49-F238E27FC236}">
                  <a16:creationId xmlns:a16="http://schemas.microsoft.com/office/drawing/2014/main" id="{4ADCCD12-A603-4BC4-AC89-2549289EA4D3}"/>
                </a:ext>
              </a:extLst>
            </p:cNvPr>
            <p:cNvSpPr txBox="1"/>
            <p:nvPr/>
          </p:nvSpPr>
          <p:spPr>
            <a:xfrm>
              <a:off x="1743794" y="1798257"/>
              <a:ext cx="51007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1-223</a:t>
              </a:r>
            </a:p>
          </p:txBody>
        </p:sp>
        <p:cxnSp>
          <p:nvCxnSpPr>
            <p:cNvPr id="415" name="Conector recto 8">
              <a:extLst>
                <a:ext uri="{FF2B5EF4-FFF2-40B4-BE49-F238E27FC236}">
                  <a16:creationId xmlns:a16="http://schemas.microsoft.com/office/drawing/2014/main" id="{93A4F775-A928-4B9B-AE51-FF5868C6890F}"/>
                </a:ext>
              </a:extLst>
            </p:cNvPr>
            <p:cNvCxnSpPr/>
            <p:nvPr/>
          </p:nvCxnSpPr>
          <p:spPr>
            <a:xfrm>
              <a:off x="1382948" y="1782346"/>
              <a:ext cx="668010" cy="0"/>
            </a:xfrm>
            <a:prstGeom prst="line">
              <a:avLst/>
            </a:prstGeom>
          </p:spPr>
          <p:style>
            <a:lnRef idx="1">
              <a:schemeClr val="dk1"/>
            </a:lnRef>
            <a:fillRef idx="0">
              <a:schemeClr val="dk1"/>
            </a:fillRef>
            <a:effectRef idx="0">
              <a:schemeClr val="dk1"/>
            </a:effectRef>
            <a:fontRef idx="minor">
              <a:schemeClr val="tx1"/>
            </a:fontRef>
          </p:style>
        </p:cxnSp>
        <p:sp>
          <p:nvSpPr>
            <p:cNvPr id="416" name="CuadroTexto 9">
              <a:extLst>
                <a:ext uri="{FF2B5EF4-FFF2-40B4-BE49-F238E27FC236}">
                  <a16:creationId xmlns:a16="http://schemas.microsoft.com/office/drawing/2014/main" id="{1CFF63E2-D229-458F-AA04-2127F15DD1C7}"/>
                </a:ext>
              </a:extLst>
            </p:cNvPr>
            <p:cNvSpPr txBox="1"/>
            <p:nvPr/>
          </p:nvSpPr>
          <p:spPr>
            <a:xfrm>
              <a:off x="2529760" y="1798951"/>
              <a:ext cx="407484" cy="253916"/>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IgG</a:t>
              </a:r>
              <a:endParaRPr lang="es-ES" sz="1000" b="1" dirty="0">
                <a:latin typeface="Arial" panose="020B0604020202020204" pitchFamily="34" charset="0"/>
                <a:cs typeface="Arial" panose="020B0604020202020204" pitchFamily="34" charset="0"/>
              </a:endParaRPr>
            </a:p>
          </p:txBody>
        </p:sp>
        <p:sp>
          <p:nvSpPr>
            <p:cNvPr id="417" name="CuadroTexto 10">
              <a:extLst>
                <a:ext uri="{FF2B5EF4-FFF2-40B4-BE49-F238E27FC236}">
                  <a16:creationId xmlns:a16="http://schemas.microsoft.com/office/drawing/2014/main" id="{32877FF4-46F6-45A0-91AC-CC1CBD407008}"/>
                </a:ext>
              </a:extLst>
            </p:cNvPr>
            <p:cNvSpPr txBox="1"/>
            <p:nvPr/>
          </p:nvSpPr>
          <p:spPr>
            <a:xfrm>
              <a:off x="2903779" y="1799085"/>
              <a:ext cx="333746" cy="253916"/>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wt</a:t>
              </a:r>
              <a:endParaRPr lang="es-ES" sz="1000" b="1" dirty="0">
                <a:latin typeface="Arial" panose="020B0604020202020204" pitchFamily="34" charset="0"/>
                <a:cs typeface="Arial" panose="020B0604020202020204" pitchFamily="34" charset="0"/>
              </a:endParaRPr>
            </a:p>
          </p:txBody>
        </p:sp>
        <p:sp>
          <p:nvSpPr>
            <p:cNvPr id="418" name="CuadroTexto 11">
              <a:extLst>
                <a:ext uri="{FF2B5EF4-FFF2-40B4-BE49-F238E27FC236}">
                  <a16:creationId xmlns:a16="http://schemas.microsoft.com/office/drawing/2014/main" id="{1CD98909-5EBC-4927-9D5C-3A0FF6E5EEF6}"/>
                </a:ext>
              </a:extLst>
            </p:cNvPr>
            <p:cNvSpPr txBox="1"/>
            <p:nvPr/>
          </p:nvSpPr>
          <p:spPr>
            <a:xfrm>
              <a:off x="3217550" y="1796046"/>
              <a:ext cx="51007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1-223</a:t>
              </a:r>
            </a:p>
          </p:txBody>
        </p:sp>
        <p:sp>
          <p:nvSpPr>
            <p:cNvPr id="419" name="CuadroTexto 12">
              <a:extLst>
                <a:ext uri="{FF2B5EF4-FFF2-40B4-BE49-F238E27FC236}">
                  <a16:creationId xmlns:a16="http://schemas.microsoft.com/office/drawing/2014/main" id="{BBD1CD84-73E0-4683-9052-FF2420B406EF}"/>
                </a:ext>
              </a:extLst>
            </p:cNvPr>
            <p:cNvSpPr txBox="1"/>
            <p:nvPr/>
          </p:nvSpPr>
          <p:spPr>
            <a:xfrm>
              <a:off x="2981160" y="1539729"/>
              <a:ext cx="641522" cy="253916"/>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 </a:t>
              </a:r>
              <a:r>
                <a:rPr lang="es-ES" sz="1000" b="1" dirty="0">
                  <a:latin typeface="Arial" panose="020B0604020202020204" pitchFamily="34" charset="0"/>
                  <a:cs typeface="Arial" panose="020B0604020202020204" pitchFamily="34" charset="0"/>
                </a:rPr>
                <a:t>-MNT</a:t>
              </a:r>
            </a:p>
          </p:txBody>
        </p:sp>
        <p:cxnSp>
          <p:nvCxnSpPr>
            <p:cNvPr id="420" name="Conector recto 13">
              <a:extLst>
                <a:ext uri="{FF2B5EF4-FFF2-40B4-BE49-F238E27FC236}">
                  <a16:creationId xmlns:a16="http://schemas.microsoft.com/office/drawing/2014/main" id="{1CE1EEF7-88D6-40F9-8EF8-E92C0BD2E369}"/>
                </a:ext>
              </a:extLst>
            </p:cNvPr>
            <p:cNvCxnSpPr/>
            <p:nvPr/>
          </p:nvCxnSpPr>
          <p:spPr>
            <a:xfrm>
              <a:off x="2962830" y="1810280"/>
              <a:ext cx="668010" cy="0"/>
            </a:xfrm>
            <a:prstGeom prst="line">
              <a:avLst/>
            </a:prstGeom>
          </p:spPr>
          <p:style>
            <a:lnRef idx="1">
              <a:schemeClr val="dk1"/>
            </a:lnRef>
            <a:fillRef idx="0">
              <a:schemeClr val="dk1"/>
            </a:fillRef>
            <a:effectRef idx="0">
              <a:schemeClr val="dk1"/>
            </a:effectRef>
            <a:fontRef idx="minor">
              <a:schemeClr val="tx1"/>
            </a:fontRef>
          </p:style>
        </p:cxnSp>
        <p:sp>
          <p:nvSpPr>
            <p:cNvPr id="421" name="CuadroTexto 14">
              <a:extLst>
                <a:ext uri="{FF2B5EF4-FFF2-40B4-BE49-F238E27FC236}">
                  <a16:creationId xmlns:a16="http://schemas.microsoft.com/office/drawing/2014/main" id="{B5BDE471-AA3C-444F-B476-B7A88325BB45}"/>
                </a:ext>
              </a:extLst>
            </p:cNvPr>
            <p:cNvSpPr txBox="1"/>
            <p:nvPr/>
          </p:nvSpPr>
          <p:spPr>
            <a:xfrm>
              <a:off x="4840140" y="1984864"/>
              <a:ext cx="513282"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MNT </a:t>
              </a:r>
            </a:p>
          </p:txBody>
        </p:sp>
        <p:cxnSp>
          <p:nvCxnSpPr>
            <p:cNvPr id="422" name="Conector recto 15">
              <a:extLst>
                <a:ext uri="{FF2B5EF4-FFF2-40B4-BE49-F238E27FC236}">
                  <a16:creationId xmlns:a16="http://schemas.microsoft.com/office/drawing/2014/main" id="{77BD5C79-CF71-42D2-8943-0081D83CC7B6}"/>
                </a:ext>
              </a:extLst>
            </p:cNvPr>
            <p:cNvCxnSpPr/>
            <p:nvPr/>
          </p:nvCxnSpPr>
          <p:spPr>
            <a:xfrm>
              <a:off x="1216461" y="2161712"/>
              <a:ext cx="208469" cy="0"/>
            </a:xfrm>
            <a:prstGeom prst="line">
              <a:avLst/>
            </a:prstGeom>
          </p:spPr>
          <p:style>
            <a:lnRef idx="1">
              <a:schemeClr val="dk1"/>
            </a:lnRef>
            <a:fillRef idx="0">
              <a:schemeClr val="dk1"/>
            </a:fillRef>
            <a:effectRef idx="0">
              <a:schemeClr val="dk1"/>
            </a:effectRef>
            <a:fontRef idx="minor">
              <a:schemeClr val="tx1"/>
            </a:fontRef>
          </p:style>
        </p:cxnSp>
        <p:pic>
          <p:nvPicPr>
            <p:cNvPr id="423" name="Imagen 16">
              <a:extLst>
                <a:ext uri="{FF2B5EF4-FFF2-40B4-BE49-F238E27FC236}">
                  <a16:creationId xmlns:a16="http://schemas.microsoft.com/office/drawing/2014/main" id="{8BD55DFE-5A7B-40F8-922A-CF7636F8CA68}"/>
                </a:ext>
              </a:extLst>
            </p:cNvPr>
            <p:cNvPicPr>
              <a:picLocks noChangeAspect="1"/>
            </p:cNvPicPr>
            <p:nvPr/>
          </p:nvPicPr>
          <p:blipFill rotWithShape="1">
            <a:blip r:embed="rId5"/>
            <a:srcRect l="7408" t="49040" r="2240" b="19560"/>
            <a:stretch/>
          </p:blipFill>
          <p:spPr>
            <a:xfrm>
              <a:off x="1317092" y="2051222"/>
              <a:ext cx="3526757" cy="233099"/>
            </a:xfrm>
            <a:prstGeom prst="rect">
              <a:avLst/>
            </a:prstGeom>
            <a:ln>
              <a:solidFill>
                <a:schemeClr val="tx1"/>
              </a:solidFill>
            </a:ln>
          </p:spPr>
        </p:pic>
        <p:pic>
          <p:nvPicPr>
            <p:cNvPr id="424" name="Imagen 17">
              <a:extLst>
                <a:ext uri="{FF2B5EF4-FFF2-40B4-BE49-F238E27FC236}">
                  <a16:creationId xmlns:a16="http://schemas.microsoft.com/office/drawing/2014/main" id="{D4122EA4-AC1A-40E9-9DF9-1AEEEB06D57F}"/>
                </a:ext>
              </a:extLst>
            </p:cNvPr>
            <p:cNvPicPr>
              <a:picLocks noChangeAspect="1"/>
            </p:cNvPicPr>
            <p:nvPr/>
          </p:nvPicPr>
          <p:blipFill rotWithShape="1">
            <a:blip r:embed="rId6"/>
            <a:srcRect l="7389" t="47278" r="4766" b="14664"/>
            <a:stretch/>
          </p:blipFill>
          <p:spPr>
            <a:xfrm>
              <a:off x="1317093" y="2333881"/>
              <a:ext cx="3523047" cy="280087"/>
            </a:xfrm>
            <a:prstGeom prst="rect">
              <a:avLst/>
            </a:prstGeom>
            <a:ln>
              <a:solidFill>
                <a:schemeClr val="tx1"/>
              </a:solidFill>
            </a:ln>
          </p:spPr>
        </p:pic>
        <p:sp>
          <p:nvSpPr>
            <p:cNvPr id="425" name="CuadroTexto 18">
              <a:extLst>
                <a:ext uri="{FF2B5EF4-FFF2-40B4-BE49-F238E27FC236}">
                  <a16:creationId xmlns:a16="http://schemas.microsoft.com/office/drawing/2014/main" id="{4B6444FB-C614-47AD-9428-0EAC1AC68F4D}"/>
                </a:ext>
              </a:extLst>
            </p:cNvPr>
            <p:cNvSpPr txBox="1"/>
            <p:nvPr/>
          </p:nvSpPr>
          <p:spPr>
            <a:xfrm>
              <a:off x="4840140" y="2339398"/>
              <a:ext cx="1535998"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MNT  more </a:t>
              </a:r>
              <a:r>
                <a:rPr lang="es-ES" sz="1000" b="1" dirty="0" err="1">
                  <a:latin typeface="Arial" panose="020B0604020202020204" pitchFamily="34" charset="0"/>
                  <a:cs typeface="Arial" panose="020B0604020202020204" pitchFamily="34" charset="0"/>
                </a:rPr>
                <a:t>contrasted</a:t>
              </a:r>
              <a:endParaRPr lang="es-ES" sz="1000" b="1" dirty="0">
                <a:latin typeface="Arial" panose="020B0604020202020204" pitchFamily="34" charset="0"/>
                <a:cs typeface="Arial" panose="020B0604020202020204" pitchFamily="34" charset="0"/>
              </a:endParaRPr>
            </a:p>
          </p:txBody>
        </p:sp>
        <p:pic>
          <p:nvPicPr>
            <p:cNvPr id="426" name="Imagen 19">
              <a:extLst>
                <a:ext uri="{FF2B5EF4-FFF2-40B4-BE49-F238E27FC236}">
                  <a16:creationId xmlns:a16="http://schemas.microsoft.com/office/drawing/2014/main" id="{E5C8BF32-930B-4F07-ABBD-3E22E23CEEB3}"/>
                </a:ext>
              </a:extLst>
            </p:cNvPr>
            <p:cNvPicPr>
              <a:picLocks noChangeAspect="1"/>
            </p:cNvPicPr>
            <p:nvPr/>
          </p:nvPicPr>
          <p:blipFill rotWithShape="1">
            <a:blip r:embed="rId7"/>
            <a:srcRect l="6568" t="58630" r="2173" b="5781"/>
            <a:stretch/>
          </p:blipFill>
          <p:spPr>
            <a:xfrm>
              <a:off x="1317092" y="2992909"/>
              <a:ext cx="3523048" cy="261925"/>
            </a:xfrm>
            <a:prstGeom prst="rect">
              <a:avLst/>
            </a:prstGeom>
            <a:ln>
              <a:solidFill>
                <a:schemeClr val="tx1"/>
              </a:solidFill>
            </a:ln>
          </p:spPr>
        </p:pic>
        <p:sp>
          <p:nvSpPr>
            <p:cNvPr id="427" name="CuadroTexto 20">
              <a:extLst>
                <a:ext uri="{FF2B5EF4-FFF2-40B4-BE49-F238E27FC236}">
                  <a16:creationId xmlns:a16="http://schemas.microsoft.com/office/drawing/2014/main" id="{ACF7372D-D994-4160-8191-C2D3F62A2658}"/>
                </a:ext>
              </a:extLst>
            </p:cNvPr>
            <p:cNvSpPr txBox="1"/>
            <p:nvPr/>
          </p:nvSpPr>
          <p:spPr>
            <a:xfrm>
              <a:off x="4822442" y="2657376"/>
              <a:ext cx="68800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 </a:t>
              </a:r>
            </a:p>
          </p:txBody>
        </p:sp>
        <p:sp>
          <p:nvSpPr>
            <p:cNvPr id="428" name="CuadroTexto 21">
              <a:extLst>
                <a:ext uri="{FF2B5EF4-FFF2-40B4-BE49-F238E27FC236}">
                  <a16:creationId xmlns:a16="http://schemas.microsoft.com/office/drawing/2014/main" id="{ECCF35ED-E48B-46AB-8053-0EBE8FD4B5CC}"/>
                </a:ext>
              </a:extLst>
            </p:cNvPr>
            <p:cNvSpPr txBox="1"/>
            <p:nvPr/>
          </p:nvSpPr>
          <p:spPr>
            <a:xfrm>
              <a:off x="4822443" y="2999334"/>
              <a:ext cx="1699503" cy="400110"/>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  more </a:t>
              </a:r>
              <a:r>
                <a:rPr lang="es-ES" sz="1000" b="1" dirty="0" err="1">
                  <a:latin typeface="Arial" panose="020B0604020202020204" pitchFamily="34" charset="0"/>
                  <a:cs typeface="Arial" panose="020B0604020202020204" pitchFamily="34" charset="0"/>
                </a:rPr>
                <a:t>contrasted</a:t>
              </a:r>
              <a:endParaRPr lang="es-ES" sz="1000" b="1" dirty="0">
                <a:latin typeface="Arial" panose="020B0604020202020204" pitchFamily="34" charset="0"/>
                <a:cs typeface="Arial" panose="020B0604020202020204" pitchFamily="34" charset="0"/>
              </a:endParaRPr>
            </a:p>
            <a:p>
              <a:endParaRPr lang="es-ES" sz="1000" b="1" dirty="0">
                <a:latin typeface="Arial" panose="020B0604020202020204" pitchFamily="34" charset="0"/>
                <a:cs typeface="Arial" panose="020B0604020202020204" pitchFamily="34" charset="0"/>
              </a:endParaRPr>
            </a:p>
          </p:txBody>
        </p:sp>
        <p:cxnSp>
          <p:nvCxnSpPr>
            <p:cNvPr id="429" name="Conector recto 22">
              <a:extLst>
                <a:ext uri="{FF2B5EF4-FFF2-40B4-BE49-F238E27FC236}">
                  <a16:creationId xmlns:a16="http://schemas.microsoft.com/office/drawing/2014/main" id="{ED576C6E-75F6-4549-897F-2104B99FBE21}"/>
                </a:ext>
              </a:extLst>
            </p:cNvPr>
            <p:cNvCxnSpPr/>
            <p:nvPr/>
          </p:nvCxnSpPr>
          <p:spPr>
            <a:xfrm>
              <a:off x="1206847" y="2755140"/>
              <a:ext cx="208469" cy="0"/>
            </a:xfrm>
            <a:prstGeom prst="line">
              <a:avLst/>
            </a:prstGeom>
          </p:spPr>
          <p:style>
            <a:lnRef idx="1">
              <a:schemeClr val="dk1"/>
            </a:lnRef>
            <a:fillRef idx="0">
              <a:schemeClr val="dk1"/>
            </a:fillRef>
            <a:effectRef idx="0">
              <a:schemeClr val="dk1"/>
            </a:effectRef>
            <a:fontRef idx="minor">
              <a:schemeClr val="tx1"/>
            </a:fontRef>
          </p:style>
        </p:cxnSp>
        <p:sp>
          <p:nvSpPr>
            <p:cNvPr id="430" name="CuadroTexto 23">
              <a:extLst>
                <a:ext uri="{FF2B5EF4-FFF2-40B4-BE49-F238E27FC236}">
                  <a16:creationId xmlns:a16="http://schemas.microsoft.com/office/drawing/2014/main" id="{B46DDAE7-EDDC-4C49-AA6C-0D4CECC8EDD0}"/>
                </a:ext>
              </a:extLst>
            </p:cNvPr>
            <p:cNvSpPr txBox="1"/>
            <p:nvPr/>
          </p:nvSpPr>
          <p:spPr>
            <a:xfrm>
              <a:off x="4849209" y="3326646"/>
              <a:ext cx="521297"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MYC </a:t>
              </a:r>
            </a:p>
          </p:txBody>
        </p:sp>
        <p:cxnSp>
          <p:nvCxnSpPr>
            <p:cNvPr id="431" name="Conector recto 24">
              <a:extLst>
                <a:ext uri="{FF2B5EF4-FFF2-40B4-BE49-F238E27FC236}">
                  <a16:creationId xmlns:a16="http://schemas.microsoft.com/office/drawing/2014/main" id="{1E3060CF-1D96-4F1A-81B7-A1BDD910203E}"/>
                </a:ext>
              </a:extLst>
            </p:cNvPr>
            <p:cNvCxnSpPr/>
            <p:nvPr/>
          </p:nvCxnSpPr>
          <p:spPr>
            <a:xfrm>
              <a:off x="1207317" y="3313287"/>
              <a:ext cx="208469" cy="0"/>
            </a:xfrm>
            <a:prstGeom prst="line">
              <a:avLst/>
            </a:prstGeom>
          </p:spPr>
          <p:style>
            <a:lnRef idx="1">
              <a:schemeClr val="dk1"/>
            </a:lnRef>
            <a:fillRef idx="0">
              <a:schemeClr val="dk1"/>
            </a:fillRef>
            <a:effectRef idx="0">
              <a:schemeClr val="dk1"/>
            </a:effectRef>
            <a:fontRef idx="minor">
              <a:schemeClr val="tx1"/>
            </a:fontRef>
          </p:style>
        </p:cxnSp>
        <p:pic>
          <p:nvPicPr>
            <p:cNvPr id="432" name="Imagen 25">
              <a:extLst>
                <a:ext uri="{FF2B5EF4-FFF2-40B4-BE49-F238E27FC236}">
                  <a16:creationId xmlns:a16="http://schemas.microsoft.com/office/drawing/2014/main" id="{ED28D6D8-3258-4297-A6DE-EAD380060848}"/>
                </a:ext>
              </a:extLst>
            </p:cNvPr>
            <p:cNvPicPr>
              <a:picLocks noChangeAspect="1"/>
            </p:cNvPicPr>
            <p:nvPr/>
          </p:nvPicPr>
          <p:blipFill rotWithShape="1">
            <a:blip r:embed="rId8"/>
            <a:srcRect l="9587" t="13188" r="2846" b="72593"/>
            <a:stretch/>
          </p:blipFill>
          <p:spPr>
            <a:xfrm>
              <a:off x="1317092" y="3328859"/>
              <a:ext cx="3523048" cy="242040"/>
            </a:xfrm>
            <a:prstGeom prst="rect">
              <a:avLst/>
            </a:prstGeom>
            <a:ln>
              <a:solidFill>
                <a:schemeClr val="tx1"/>
              </a:solidFill>
            </a:ln>
          </p:spPr>
        </p:pic>
        <p:sp>
          <p:nvSpPr>
            <p:cNvPr id="433" name="CuadroTexto 26">
              <a:extLst>
                <a:ext uri="{FF2B5EF4-FFF2-40B4-BE49-F238E27FC236}">
                  <a16:creationId xmlns:a16="http://schemas.microsoft.com/office/drawing/2014/main" id="{126165E3-5EE3-40C4-BA27-61FD39C45FEB}"/>
                </a:ext>
              </a:extLst>
            </p:cNvPr>
            <p:cNvSpPr txBox="1"/>
            <p:nvPr/>
          </p:nvSpPr>
          <p:spPr>
            <a:xfrm>
              <a:off x="815866" y="1593122"/>
              <a:ext cx="544281" cy="297826"/>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IP</a:t>
              </a:r>
            </a:p>
          </p:txBody>
        </p:sp>
        <p:sp>
          <p:nvSpPr>
            <p:cNvPr id="434" name="CuadroTexto 27">
              <a:extLst>
                <a:ext uri="{FF2B5EF4-FFF2-40B4-BE49-F238E27FC236}">
                  <a16:creationId xmlns:a16="http://schemas.microsoft.com/office/drawing/2014/main" id="{0CC52073-90C3-41A5-9B20-026EDC789180}"/>
                </a:ext>
              </a:extLst>
            </p:cNvPr>
            <p:cNvSpPr txBox="1"/>
            <p:nvPr/>
          </p:nvSpPr>
          <p:spPr>
            <a:xfrm>
              <a:off x="3986139" y="1825733"/>
              <a:ext cx="333746" cy="253916"/>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wt</a:t>
              </a:r>
              <a:endParaRPr lang="es-ES" sz="1000" b="1" dirty="0">
                <a:latin typeface="Arial" panose="020B0604020202020204" pitchFamily="34" charset="0"/>
                <a:cs typeface="Arial" panose="020B0604020202020204" pitchFamily="34" charset="0"/>
              </a:endParaRPr>
            </a:p>
          </p:txBody>
        </p:sp>
        <p:sp>
          <p:nvSpPr>
            <p:cNvPr id="435" name="CuadroTexto 28">
              <a:extLst>
                <a:ext uri="{FF2B5EF4-FFF2-40B4-BE49-F238E27FC236}">
                  <a16:creationId xmlns:a16="http://schemas.microsoft.com/office/drawing/2014/main" id="{4FEE0944-3387-499E-8E59-B6524B0DBD3C}"/>
                </a:ext>
              </a:extLst>
            </p:cNvPr>
            <p:cNvSpPr txBox="1"/>
            <p:nvPr/>
          </p:nvSpPr>
          <p:spPr>
            <a:xfrm>
              <a:off x="4329316" y="1821210"/>
              <a:ext cx="51007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1-223</a:t>
              </a:r>
            </a:p>
          </p:txBody>
        </p:sp>
        <p:sp>
          <p:nvSpPr>
            <p:cNvPr id="436" name="CuadroTexto 29">
              <a:extLst>
                <a:ext uri="{FF2B5EF4-FFF2-40B4-BE49-F238E27FC236}">
                  <a16:creationId xmlns:a16="http://schemas.microsoft.com/office/drawing/2014/main" id="{E38A57F9-7278-4628-9E39-895845D7C2F0}"/>
                </a:ext>
              </a:extLst>
            </p:cNvPr>
            <p:cNvSpPr txBox="1"/>
            <p:nvPr/>
          </p:nvSpPr>
          <p:spPr>
            <a:xfrm>
              <a:off x="4105563" y="1583687"/>
              <a:ext cx="649537" cy="253916"/>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 -</a:t>
              </a:r>
              <a:r>
                <a:rPr lang="es-ES" sz="1000" b="1" dirty="0">
                  <a:latin typeface="Arial" panose="020B0604020202020204" pitchFamily="34" charset="0"/>
                  <a:cs typeface="Arial" panose="020B0604020202020204" pitchFamily="34" charset="0"/>
                </a:rPr>
                <a:t>MYC</a:t>
              </a:r>
            </a:p>
          </p:txBody>
        </p:sp>
        <p:cxnSp>
          <p:nvCxnSpPr>
            <p:cNvPr id="437" name="Conector recto 30">
              <a:extLst>
                <a:ext uri="{FF2B5EF4-FFF2-40B4-BE49-F238E27FC236}">
                  <a16:creationId xmlns:a16="http://schemas.microsoft.com/office/drawing/2014/main" id="{54A26F46-22D9-46DA-BB4D-ECB6519732B1}"/>
                </a:ext>
              </a:extLst>
            </p:cNvPr>
            <p:cNvCxnSpPr/>
            <p:nvPr/>
          </p:nvCxnSpPr>
          <p:spPr>
            <a:xfrm>
              <a:off x="3934863" y="1799131"/>
              <a:ext cx="818306" cy="0"/>
            </a:xfrm>
            <a:prstGeom prst="line">
              <a:avLst/>
            </a:prstGeom>
          </p:spPr>
          <p:style>
            <a:lnRef idx="1">
              <a:schemeClr val="dk1"/>
            </a:lnRef>
            <a:fillRef idx="0">
              <a:schemeClr val="dk1"/>
            </a:fillRef>
            <a:effectRef idx="0">
              <a:schemeClr val="dk1"/>
            </a:effectRef>
            <a:fontRef idx="minor">
              <a:schemeClr val="tx1"/>
            </a:fontRef>
          </p:style>
        </p:cxnSp>
        <p:pic>
          <p:nvPicPr>
            <p:cNvPr id="438" name="Imagen 31">
              <a:extLst>
                <a:ext uri="{FF2B5EF4-FFF2-40B4-BE49-F238E27FC236}">
                  <a16:creationId xmlns:a16="http://schemas.microsoft.com/office/drawing/2014/main" id="{ABF32BE1-C03B-4400-A999-1D21D8F113F4}"/>
                </a:ext>
              </a:extLst>
            </p:cNvPr>
            <p:cNvPicPr>
              <a:picLocks noChangeAspect="1"/>
            </p:cNvPicPr>
            <p:nvPr/>
          </p:nvPicPr>
          <p:blipFill rotWithShape="1">
            <a:blip r:embed="rId9"/>
            <a:srcRect l="6846" t="55817" r="2773" b="12486"/>
            <a:stretch/>
          </p:blipFill>
          <p:spPr>
            <a:xfrm>
              <a:off x="1317092" y="2656970"/>
              <a:ext cx="3523048" cy="267397"/>
            </a:xfrm>
            <a:prstGeom prst="rect">
              <a:avLst/>
            </a:prstGeom>
            <a:ln>
              <a:solidFill>
                <a:schemeClr val="tx1"/>
              </a:solidFill>
            </a:ln>
          </p:spPr>
        </p:pic>
        <p:cxnSp>
          <p:nvCxnSpPr>
            <p:cNvPr id="440" name="Conector recto de flecha 32">
              <a:extLst>
                <a:ext uri="{FF2B5EF4-FFF2-40B4-BE49-F238E27FC236}">
                  <a16:creationId xmlns:a16="http://schemas.microsoft.com/office/drawing/2014/main" id="{51AA955A-5B8B-4F39-B06D-42EA91180762}"/>
                </a:ext>
              </a:extLst>
            </p:cNvPr>
            <p:cNvCxnSpPr>
              <a:cxnSpLocks/>
            </p:cNvCxnSpPr>
            <p:nvPr/>
          </p:nvCxnSpPr>
          <p:spPr>
            <a:xfrm>
              <a:off x="2529760" y="2161712"/>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1" name="Conector recto de flecha 33">
              <a:extLst>
                <a:ext uri="{FF2B5EF4-FFF2-40B4-BE49-F238E27FC236}">
                  <a16:creationId xmlns:a16="http://schemas.microsoft.com/office/drawing/2014/main" id="{504427BE-7623-4742-A331-83118E2B24E2}"/>
                </a:ext>
              </a:extLst>
            </p:cNvPr>
            <p:cNvCxnSpPr>
              <a:cxnSpLocks/>
            </p:cNvCxnSpPr>
            <p:nvPr/>
          </p:nvCxnSpPr>
          <p:spPr>
            <a:xfrm>
              <a:off x="2590566" y="2813033"/>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2" name="Conector recto de flecha 34">
              <a:extLst>
                <a:ext uri="{FF2B5EF4-FFF2-40B4-BE49-F238E27FC236}">
                  <a16:creationId xmlns:a16="http://schemas.microsoft.com/office/drawing/2014/main" id="{33AC92EE-C501-4C73-A535-4DF4A96DE670}"/>
                </a:ext>
              </a:extLst>
            </p:cNvPr>
            <p:cNvCxnSpPr>
              <a:cxnSpLocks/>
            </p:cNvCxnSpPr>
            <p:nvPr/>
          </p:nvCxnSpPr>
          <p:spPr>
            <a:xfrm>
              <a:off x="3748465" y="2470133"/>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Conector recto de flecha 36">
              <a:extLst>
                <a:ext uri="{FF2B5EF4-FFF2-40B4-BE49-F238E27FC236}">
                  <a16:creationId xmlns:a16="http://schemas.microsoft.com/office/drawing/2014/main" id="{DF21DF90-243C-4C61-AF34-3E18ECA115DB}"/>
                </a:ext>
              </a:extLst>
            </p:cNvPr>
            <p:cNvCxnSpPr>
              <a:cxnSpLocks/>
            </p:cNvCxnSpPr>
            <p:nvPr/>
          </p:nvCxnSpPr>
          <p:spPr>
            <a:xfrm>
              <a:off x="3728730" y="2796398"/>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7" name="Grupo 72">
            <a:extLst>
              <a:ext uri="{FF2B5EF4-FFF2-40B4-BE49-F238E27FC236}">
                <a16:creationId xmlns:a16="http://schemas.microsoft.com/office/drawing/2014/main" id="{E286012F-D4E0-4A0B-8CC8-35F9C6F6AD03}"/>
              </a:ext>
            </a:extLst>
          </p:cNvPr>
          <p:cNvGrpSpPr/>
          <p:nvPr/>
        </p:nvGrpSpPr>
        <p:grpSpPr>
          <a:xfrm>
            <a:off x="628541" y="24745972"/>
            <a:ext cx="3786214" cy="1785950"/>
            <a:chOff x="6909147" y="1620585"/>
            <a:chExt cx="4321970" cy="1822146"/>
          </a:xfrm>
        </p:grpSpPr>
        <p:cxnSp>
          <p:nvCxnSpPr>
            <p:cNvPr id="838" name="Conector recto 40">
              <a:extLst>
                <a:ext uri="{FF2B5EF4-FFF2-40B4-BE49-F238E27FC236}">
                  <a16:creationId xmlns:a16="http://schemas.microsoft.com/office/drawing/2014/main" id="{7379E869-14BA-4DA8-83F8-081A8C69DBF7}"/>
                </a:ext>
              </a:extLst>
            </p:cNvPr>
            <p:cNvCxnSpPr/>
            <p:nvPr/>
          </p:nvCxnSpPr>
          <p:spPr>
            <a:xfrm>
              <a:off x="7608619" y="2392567"/>
              <a:ext cx="255373" cy="0"/>
            </a:xfrm>
            <a:prstGeom prst="line">
              <a:avLst/>
            </a:prstGeom>
          </p:spPr>
          <p:style>
            <a:lnRef idx="1">
              <a:schemeClr val="dk1"/>
            </a:lnRef>
            <a:fillRef idx="0">
              <a:schemeClr val="dk1"/>
            </a:fillRef>
            <a:effectRef idx="0">
              <a:schemeClr val="dk1"/>
            </a:effectRef>
            <a:fontRef idx="minor">
              <a:schemeClr val="tx1"/>
            </a:fontRef>
          </p:style>
        </p:cxnSp>
        <p:pic>
          <p:nvPicPr>
            <p:cNvPr id="839" name="Imagen 41">
              <a:extLst>
                <a:ext uri="{FF2B5EF4-FFF2-40B4-BE49-F238E27FC236}">
                  <a16:creationId xmlns:a16="http://schemas.microsoft.com/office/drawing/2014/main" id="{F141AB79-6D07-4B9C-8F2B-3128834AAA45}"/>
                </a:ext>
              </a:extLst>
            </p:cNvPr>
            <p:cNvPicPr>
              <a:picLocks noChangeAspect="1"/>
            </p:cNvPicPr>
            <p:nvPr/>
          </p:nvPicPr>
          <p:blipFill rotWithShape="1">
            <a:blip r:embed="rId10"/>
            <a:srcRect l="13350" t="53686" r="11715" b="15996"/>
            <a:stretch/>
          </p:blipFill>
          <p:spPr>
            <a:xfrm>
              <a:off x="7700137" y="2400640"/>
              <a:ext cx="2836354" cy="337751"/>
            </a:xfrm>
            <a:prstGeom prst="rect">
              <a:avLst/>
            </a:prstGeom>
            <a:ln>
              <a:solidFill>
                <a:schemeClr val="tx1"/>
              </a:solidFill>
            </a:ln>
          </p:spPr>
        </p:pic>
        <p:sp>
          <p:nvSpPr>
            <p:cNvPr id="840" name="CuadroTexto 42">
              <a:extLst>
                <a:ext uri="{FF2B5EF4-FFF2-40B4-BE49-F238E27FC236}">
                  <a16:creationId xmlns:a16="http://schemas.microsoft.com/office/drawing/2014/main" id="{D75FB7DC-CF2D-49ED-9D4D-586162B1EAF8}"/>
                </a:ext>
              </a:extLst>
            </p:cNvPr>
            <p:cNvSpPr txBox="1"/>
            <p:nvPr/>
          </p:nvSpPr>
          <p:spPr>
            <a:xfrm>
              <a:off x="6909147" y="2236048"/>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841" name="CuadroTexto 43">
              <a:extLst>
                <a:ext uri="{FF2B5EF4-FFF2-40B4-BE49-F238E27FC236}">
                  <a16:creationId xmlns:a16="http://schemas.microsoft.com/office/drawing/2014/main" id="{DC4C8493-264F-4B30-81DE-6D208C330917}"/>
                </a:ext>
              </a:extLst>
            </p:cNvPr>
            <p:cNvSpPr txBox="1"/>
            <p:nvPr/>
          </p:nvSpPr>
          <p:spPr>
            <a:xfrm>
              <a:off x="10543108" y="2395634"/>
              <a:ext cx="476412"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MNT</a:t>
              </a:r>
            </a:p>
          </p:txBody>
        </p:sp>
        <p:sp>
          <p:nvSpPr>
            <p:cNvPr id="842" name="CuadroTexto 44">
              <a:extLst>
                <a:ext uri="{FF2B5EF4-FFF2-40B4-BE49-F238E27FC236}">
                  <a16:creationId xmlns:a16="http://schemas.microsoft.com/office/drawing/2014/main" id="{A094B962-94F7-47BA-B20E-6D2991865EE5}"/>
                </a:ext>
              </a:extLst>
            </p:cNvPr>
            <p:cNvSpPr txBox="1"/>
            <p:nvPr/>
          </p:nvSpPr>
          <p:spPr>
            <a:xfrm>
              <a:off x="8663962" y="2123413"/>
              <a:ext cx="407484" cy="253916"/>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IgG</a:t>
              </a:r>
              <a:endParaRPr lang="es-ES" sz="1000" b="1" dirty="0">
                <a:latin typeface="Arial" panose="020B0604020202020204" pitchFamily="34" charset="0"/>
                <a:cs typeface="Arial" panose="020B0604020202020204" pitchFamily="34" charset="0"/>
              </a:endParaRPr>
            </a:p>
          </p:txBody>
        </p:sp>
        <p:sp>
          <p:nvSpPr>
            <p:cNvPr id="843" name="CuadroTexto 46">
              <a:extLst>
                <a:ext uri="{FF2B5EF4-FFF2-40B4-BE49-F238E27FC236}">
                  <a16:creationId xmlns:a16="http://schemas.microsoft.com/office/drawing/2014/main" id="{709A1CF5-A81B-49B8-8E66-B3D7F480A16C}"/>
                </a:ext>
              </a:extLst>
            </p:cNvPr>
            <p:cNvSpPr txBox="1"/>
            <p:nvPr/>
          </p:nvSpPr>
          <p:spPr>
            <a:xfrm>
              <a:off x="7465110" y="1620585"/>
              <a:ext cx="308770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293T MNT </a:t>
              </a:r>
              <a:r>
                <a:rPr lang="es-ES" sz="1000" b="1" dirty="0" err="1">
                  <a:latin typeface="Arial" panose="020B0604020202020204" pitchFamily="34" charset="0"/>
                  <a:cs typeface="Arial" panose="020B0604020202020204" pitchFamily="34" charset="0"/>
                </a:rPr>
                <a:t>transfected</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with</a:t>
              </a:r>
              <a:r>
                <a:rPr lang="es-ES" sz="1000" b="1" dirty="0">
                  <a:latin typeface="Arial" panose="020B0604020202020204" pitchFamily="34" charset="0"/>
                  <a:cs typeface="Arial" panose="020B0604020202020204" pitchFamily="34" charset="0"/>
                </a:rPr>
                <a:t>  + CCDC6-myc 1-101</a:t>
              </a:r>
            </a:p>
          </p:txBody>
        </p:sp>
        <p:pic>
          <p:nvPicPr>
            <p:cNvPr id="844" name="Imagen 47">
              <a:extLst>
                <a:ext uri="{FF2B5EF4-FFF2-40B4-BE49-F238E27FC236}">
                  <a16:creationId xmlns:a16="http://schemas.microsoft.com/office/drawing/2014/main" id="{5EFE121F-43C3-409D-8CC9-11599915D65A}"/>
                </a:ext>
              </a:extLst>
            </p:cNvPr>
            <p:cNvPicPr>
              <a:picLocks noChangeAspect="1"/>
            </p:cNvPicPr>
            <p:nvPr/>
          </p:nvPicPr>
          <p:blipFill rotWithShape="1">
            <a:blip r:embed="rId11"/>
            <a:srcRect l="12649" t="35111" r="11318" b="53376"/>
            <a:stretch/>
          </p:blipFill>
          <p:spPr>
            <a:xfrm>
              <a:off x="7700138" y="3104980"/>
              <a:ext cx="2836353" cy="337751"/>
            </a:xfrm>
            <a:prstGeom prst="rect">
              <a:avLst/>
            </a:prstGeom>
            <a:ln>
              <a:solidFill>
                <a:schemeClr val="tx1"/>
              </a:solidFill>
            </a:ln>
          </p:spPr>
        </p:pic>
        <p:cxnSp>
          <p:nvCxnSpPr>
            <p:cNvPr id="845" name="Conector recto 48">
              <a:extLst>
                <a:ext uri="{FF2B5EF4-FFF2-40B4-BE49-F238E27FC236}">
                  <a16:creationId xmlns:a16="http://schemas.microsoft.com/office/drawing/2014/main" id="{80705791-A7D7-4763-9B5E-C3DC1DB93820}"/>
                </a:ext>
              </a:extLst>
            </p:cNvPr>
            <p:cNvCxnSpPr/>
            <p:nvPr/>
          </p:nvCxnSpPr>
          <p:spPr>
            <a:xfrm>
              <a:off x="7596497" y="3097549"/>
              <a:ext cx="255373" cy="0"/>
            </a:xfrm>
            <a:prstGeom prst="line">
              <a:avLst/>
            </a:prstGeom>
          </p:spPr>
          <p:style>
            <a:lnRef idx="1">
              <a:schemeClr val="dk1"/>
            </a:lnRef>
            <a:fillRef idx="0">
              <a:schemeClr val="dk1"/>
            </a:fillRef>
            <a:effectRef idx="0">
              <a:schemeClr val="dk1"/>
            </a:effectRef>
            <a:fontRef idx="minor">
              <a:schemeClr val="tx1"/>
            </a:fontRef>
          </p:style>
        </p:cxnSp>
        <p:sp>
          <p:nvSpPr>
            <p:cNvPr id="846" name="CuadroTexto 49">
              <a:extLst>
                <a:ext uri="{FF2B5EF4-FFF2-40B4-BE49-F238E27FC236}">
                  <a16:creationId xmlns:a16="http://schemas.microsoft.com/office/drawing/2014/main" id="{B90F16AC-B0C6-4260-BB4D-68465FD6334B}"/>
                </a:ext>
              </a:extLst>
            </p:cNvPr>
            <p:cNvSpPr txBox="1"/>
            <p:nvPr/>
          </p:nvSpPr>
          <p:spPr>
            <a:xfrm>
              <a:off x="6909147" y="2933079"/>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20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847" name="CuadroTexto 50">
              <a:extLst>
                <a:ext uri="{FF2B5EF4-FFF2-40B4-BE49-F238E27FC236}">
                  <a16:creationId xmlns:a16="http://schemas.microsoft.com/office/drawing/2014/main" id="{F5FDF729-CB0E-4780-BE21-C9B1DD5F1D1C}"/>
                </a:ext>
              </a:extLst>
            </p:cNvPr>
            <p:cNvSpPr txBox="1"/>
            <p:nvPr/>
          </p:nvSpPr>
          <p:spPr>
            <a:xfrm>
              <a:off x="10543108" y="3098377"/>
              <a:ext cx="484428"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MYC</a:t>
              </a:r>
            </a:p>
          </p:txBody>
        </p:sp>
        <p:cxnSp>
          <p:nvCxnSpPr>
            <p:cNvPr id="848" name="Conector recto 53">
              <a:extLst>
                <a:ext uri="{FF2B5EF4-FFF2-40B4-BE49-F238E27FC236}">
                  <a16:creationId xmlns:a16="http://schemas.microsoft.com/office/drawing/2014/main" id="{D3D8D8D3-3624-45E7-B0A4-009C8E8ADBAB}"/>
                </a:ext>
              </a:extLst>
            </p:cNvPr>
            <p:cNvCxnSpPr/>
            <p:nvPr/>
          </p:nvCxnSpPr>
          <p:spPr>
            <a:xfrm>
              <a:off x="7581187" y="2869393"/>
              <a:ext cx="255373" cy="0"/>
            </a:xfrm>
            <a:prstGeom prst="line">
              <a:avLst/>
            </a:prstGeom>
          </p:spPr>
          <p:style>
            <a:lnRef idx="1">
              <a:schemeClr val="dk1"/>
            </a:lnRef>
            <a:fillRef idx="0">
              <a:schemeClr val="dk1"/>
            </a:fillRef>
            <a:effectRef idx="0">
              <a:schemeClr val="dk1"/>
            </a:effectRef>
            <a:fontRef idx="minor">
              <a:schemeClr val="tx1"/>
            </a:fontRef>
          </p:style>
        </p:cxnSp>
        <p:sp>
          <p:nvSpPr>
            <p:cNvPr id="849" name="CuadroTexto 54">
              <a:extLst>
                <a:ext uri="{FF2B5EF4-FFF2-40B4-BE49-F238E27FC236}">
                  <a16:creationId xmlns:a16="http://schemas.microsoft.com/office/drawing/2014/main" id="{0567A5F9-C4EC-41B5-BD20-93EC388EFDFE}"/>
                </a:ext>
              </a:extLst>
            </p:cNvPr>
            <p:cNvSpPr txBox="1"/>
            <p:nvPr/>
          </p:nvSpPr>
          <p:spPr>
            <a:xfrm>
              <a:off x="6909148" y="2703730"/>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850" name="Imagen 55">
              <a:extLst>
                <a:ext uri="{FF2B5EF4-FFF2-40B4-BE49-F238E27FC236}">
                  <a16:creationId xmlns:a16="http://schemas.microsoft.com/office/drawing/2014/main" id="{A2D339EC-5460-4061-A5BC-981861AFF2BA}"/>
                </a:ext>
              </a:extLst>
            </p:cNvPr>
            <p:cNvPicPr>
              <a:picLocks noChangeAspect="1"/>
            </p:cNvPicPr>
            <p:nvPr/>
          </p:nvPicPr>
          <p:blipFill rotWithShape="1">
            <a:blip r:embed="rId12"/>
            <a:srcRect l="11743" t="64087" r="9309" b="4783"/>
            <a:stretch/>
          </p:blipFill>
          <p:spPr>
            <a:xfrm>
              <a:off x="7699400" y="2798128"/>
              <a:ext cx="2845330" cy="238518"/>
            </a:xfrm>
            <a:prstGeom prst="rect">
              <a:avLst/>
            </a:prstGeom>
            <a:ln>
              <a:solidFill>
                <a:schemeClr val="tx1"/>
              </a:solidFill>
            </a:ln>
          </p:spPr>
        </p:pic>
        <p:sp>
          <p:nvSpPr>
            <p:cNvPr id="851" name="CuadroTexto 56">
              <a:extLst>
                <a:ext uri="{FF2B5EF4-FFF2-40B4-BE49-F238E27FC236}">
                  <a16:creationId xmlns:a16="http://schemas.microsoft.com/office/drawing/2014/main" id="{12A1E619-5F16-44B9-8BDC-B95A7BA769E2}"/>
                </a:ext>
              </a:extLst>
            </p:cNvPr>
            <p:cNvSpPr txBox="1"/>
            <p:nvPr/>
          </p:nvSpPr>
          <p:spPr>
            <a:xfrm>
              <a:off x="10543108" y="2824386"/>
              <a:ext cx="68800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 </a:t>
              </a:r>
            </a:p>
          </p:txBody>
        </p:sp>
        <p:sp>
          <p:nvSpPr>
            <p:cNvPr id="852" name="CuadroTexto 57">
              <a:extLst>
                <a:ext uri="{FF2B5EF4-FFF2-40B4-BE49-F238E27FC236}">
                  <a16:creationId xmlns:a16="http://schemas.microsoft.com/office/drawing/2014/main" id="{FEFD6732-7FAB-4FD8-8D9C-A9BD34DE86CC}"/>
                </a:ext>
              </a:extLst>
            </p:cNvPr>
            <p:cNvSpPr txBox="1"/>
            <p:nvPr/>
          </p:nvSpPr>
          <p:spPr>
            <a:xfrm>
              <a:off x="7254905" y="1903218"/>
              <a:ext cx="380406"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IP</a:t>
              </a:r>
            </a:p>
          </p:txBody>
        </p:sp>
        <p:sp>
          <p:nvSpPr>
            <p:cNvPr id="853" name="CuadroTexto 60">
              <a:extLst>
                <a:ext uri="{FF2B5EF4-FFF2-40B4-BE49-F238E27FC236}">
                  <a16:creationId xmlns:a16="http://schemas.microsoft.com/office/drawing/2014/main" id="{C1C79A04-38DF-43F8-85AB-428167687A10}"/>
                </a:ext>
              </a:extLst>
            </p:cNvPr>
            <p:cNvSpPr txBox="1"/>
            <p:nvPr/>
          </p:nvSpPr>
          <p:spPr>
            <a:xfrm>
              <a:off x="9106498" y="2157363"/>
              <a:ext cx="51007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1-101</a:t>
              </a:r>
            </a:p>
          </p:txBody>
        </p:sp>
        <p:sp>
          <p:nvSpPr>
            <p:cNvPr id="854" name="CuadroTexto 61">
              <a:extLst>
                <a:ext uri="{FF2B5EF4-FFF2-40B4-BE49-F238E27FC236}">
                  <a16:creationId xmlns:a16="http://schemas.microsoft.com/office/drawing/2014/main" id="{20788F5A-F780-4EFA-B95A-BBC29FEAE4F7}"/>
                </a:ext>
              </a:extLst>
            </p:cNvPr>
            <p:cNvSpPr txBox="1"/>
            <p:nvPr/>
          </p:nvSpPr>
          <p:spPr>
            <a:xfrm>
              <a:off x="9029535" y="1920729"/>
              <a:ext cx="641522" cy="253916"/>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 </a:t>
              </a:r>
              <a:r>
                <a:rPr lang="es-ES" sz="1000" b="1" dirty="0">
                  <a:latin typeface="Arial" panose="020B0604020202020204" pitchFamily="34" charset="0"/>
                  <a:cs typeface="Arial" panose="020B0604020202020204" pitchFamily="34" charset="0"/>
                </a:rPr>
                <a:t>-MNT</a:t>
              </a:r>
            </a:p>
          </p:txBody>
        </p:sp>
        <p:cxnSp>
          <p:nvCxnSpPr>
            <p:cNvPr id="855" name="Conector recto 62">
              <a:extLst>
                <a:ext uri="{FF2B5EF4-FFF2-40B4-BE49-F238E27FC236}">
                  <a16:creationId xmlns:a16="http://schemas.microsoft.com/office/drawing/2014/main" id="{9F70ADCB-42A3-434D-AA5B-60C3A3C87B92}"/>
                </a:ext>
              </a:extLst>
            </p:cNvPr>
            <p:cNvCxnSpPr>
              <a:cxnSpLocks/>
            </p:cNvCxnSpPr>
            <p:nvPr/>
          </p:nvCxnSpPr>
          <p:spPr>
            <a:xfrm>
              <a:off x="9096930" y="2143655"/>
              <a:ext cx="578583" cy="0"/>
            </a:xfrm>
            <a:prstGeom prst="line">
              <a:avLst/>
            </a:prstGeom>
          </p:spPr>
          <p:style>
            <a:lnRef idx="1">
              <a:schemeClr val="dk1"/>
            </a:lnRef>
            <a:fillRef idx="0">
              <a:schemeClr val="dk1"/>
            </a:fillRef>
            <a:effectRef idx="0">
              <a:schemeClr val="dk1"/>
            </a:effectRef>
            <a:fontRef idx="minor">
              <a:schemeClr val="tx1"/>
            </a:fontRef>
          </p:style>
        </p:cxnSp>
        <p:sp>
          <p:nvSpPr>
            <p:cNvPr id="856" name="CuadroTexto 64">
              <a:extLst>
                <a:ext uri="{FF2B5EF4-FFF2-40B4-BE49-F238E27FC236}">
                  <a16:creationId xmlns:a16="http://schemas.microsoft.com/office/drawing/2014/main" id="{4B6E358B-7BE0-4B4F-9840-425CD374D600}"/>
                </a:ext>
              </a:extLst>
            </p:cNvPr>
            <p:cNvSpPr txBox="1"/>
            <p:nvPr/>
          </p:nvSpPr>
          <p:spPr>
            <a:xfrm>
              <a:off x="9998689" y="2157363"/>
              <a:ext cx="510076"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1-101</a:t>
              </a:r>
            </a:p>
          </p:txBody>
        </p:sp>
        <p:sp>
          <p:nvSpPr>
            <p:cNvPr id="857" name="CuadroTexto 65">
              <a:extLst>
                <a:ext uri="{FF2B5EF4-FFF2-40B4-BE49-F238E27FC236}">
                  <a16:creationId xmlns:a16="http://schemas.microsoft.com/office/drawing/2014/main" id="{EFC5019D-3E51-43A8-8557-CEEF983FEE7A}"/>
                </a:ext>
              </a:extLst>
            </p:cNvPr>
            <p:cNvSpPr txBox="1"/>
            <p:nvPr/>
          </p:nvSpPr>
          <p:spPr>
            <a:xfrm>
              <a:off x="9906288" y="1926587"/>
              <a:ext cx="649537" cy="253916"/>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 -</a:t>
              </a:r>
              <a:r>
                <a:rPr lang="es-ES" sz="1000" b="1" dirty="0">
                  <a:latin typeface="Arial" panose="020B0604020202020204" pitchFamily="34" charset="0"/>
                  <a:cs typeface="Arial" panose="020B0604020202020204" pitchFamily="34" charset="0"/>
                </a:rPr>
                <a:t>MYC</a:t>
              </a:r>
            </a:p>
          </p:txBody>
        </p:sp>
        <p:cxnSp>
          <p:nvCxnSpPr>
            <p:cNvPr id="858" name="Conector recto 66">
              <a:extLst>
                <a:ext uri="{FF2B5EF4-FFF2-40B4-BE49-F238E27FC236}">
                  <a16:creationId xmlns:a16="http://schemas.microsoft.com/office/drawing/2014/main" id="{CA149F7C-557D-4286-8F20-6D99024CE2BA}"/>
                </a:ext>
              </a:extLst>
            </p:cNvPr>
            <p:cNvCxnSpPr>
              <a:cxnSpLocks/>
            </p:cNvCxnSpPr>
            <p:nvPr/>
          </p:nvCxnSpPr>
          <p:spPr>
            <a:xfrm>
              <a:off x="9972675" y="2142031"/>
              <a:ext cx="552644" cy="0"/>
            </a:xfrm>
            <a:prstGeom prst="line">
              <a:avLst/>
            </a:prstGeom>
          </p:spPr>
          <p:style>
            <a:lnRef idx="1">
              <a:schemeClr val="dk1"/>
            </a:lnRef>
            <a:fillRef idx="0">
              <a:schemeClr val="dk1"/>
            </a:fillRef>
            <a:effectRef idx="0">
              <a:schemeClr val="dk1"/>
            </a:effectRef>
            <a:fontRef idx="minor">
              <a:schemeClr val="tx1"/>
            </a:fontRef>
          </p:style>
        </p:cxnSp>
        <p:sp>
          <p:nvSpPr>
            <p:cNvPr id="859" name="CuadroTexto 70">
              <a:extLst>
                <a:ext uri="{FF2B5EF4-FFF2-40B4-BE49-F238E27FC236}">
                  <a16:creationId xmlns:a16="http://schemas.microsoft.com/office/drawing/2014/main" id="{6AB0C940-B210-4F40-BEE6-2E480D53B59A}"/>
                </a:ext>
              </a:extLst>
            </p:cNvPr>
            <p:cNvSpPr txBox="1"/>
            <p:nvPr/>
          </p:nvSpPr>
          <p:spPr>
            <a:xfrm>
              <a:off x="7665817" y="2129378"/>
              <a:ext cx="51167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a:t>
              </a:r>
            </a:p>
          </p:txBody>
        </p:sp>
      </p:grpSp>
      <p:grpSp>
        <p:nvGrpSpPr>
          <p:cNvPr id="860" name="859 Grupo"/>
          <p:cNvGrpSpPr/>
          <p:nvPr/>
        </p:nvGrpSpPr>
        <p:grpSpPr>
          <a:xfrm>
            <a:off x="914293" y="19102370"/>
            <a:ext cx="5726316" cy="1946519"/>
            <a:chOff x="6295551" y="6172"/>
            <a:chExt cx="5726316" cy="1946519"/>
          </a:xfrm>
        </p:grpSpPr>
        <p:sp>
          <p:nvSpPr>
            <p:cNvPr id="861" name="94 CuadroTexto"/>
            <p:cNvSpPr txBox="1">
              <a:spLocks noChangeArrowheads="1"/>
            </p:cNvSpPr>
            <p:nvPr/>
          </p:nvSpPr>
          <p:spPr bwMode="auto">
            <a:xfrm>
              <a:off x="9318425" y="251156"/>
              <a:ext cx="1397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dirty="0">
                  <a:latin typeface="Arial" panose="020B0604020202020204" pitchFamily="34" charset="0"/>
                </a:rPr>
                <a:t>b</a:t>
              </a:r>
            </a:p>
          </p:txBody>
        </p:sp>
        <p:sp>
          <p:nvSpPr>
            <p:cNvPr id="862" name="95 CuadroTexto"/>
            <p:cNvSpPr txBox="1">
              <a:spLocks noChangeArrowheads="1"/>
            </p:cNvSpPr>
            <p:nvPr/>
          </p:nvSpPr>
          <p:spPr bwMode="auto">
            <a:xfrm>
              <a:off x="9429636" y="251156"/>
              <a:ext cx="393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dirty="0">
                  <a:latin typeface="Arial" panose="020B0604020202020204" pitchFamily="34" charset="0"/>
                </a:rPr>
                <a:t>HLH</a:t>
              </a:r>
            </a:p>
          </p:txBody>
        </p:sp>
        <p:sp>
          <p:nvSpPr>
            <p:cNvPr id="863" name="96 CuadroTexto"/>
            <p:cNvSpPr txBox="1">
              <a:spLocks noChangeArrowheads="1"/>
            </p:cNvSpPr>
            <p:nvPr/>
          </p:nvSpPr>
          <p:spPr bwMode="auto">
            <a:xfrm>
              <a:off x="9754988" y="251156"/>
              <a:ext cx="387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dirty="0">
                  <a:latin typeface="Arial" panose="020B0604020202020204" pitchFamily="34" charset="0"/>
                </a:rPr>
                <a:t>LZ</a:t>
              </a:r>
            </a:p>
          </p:txBody>
        </p:sp>
        <p:sp>
          <p:nvSpPr>
            <p:cNvPr id="864" name="97 CuadroTexto"/>
            <p:cNvSpPr txBox="1">
              <a:spLocks noChangeArrowheads="1"/>
            </p:cNvSpPr>
            <p:nvPr/>
          </p:nvSpPr>
          <p:spPr bwMode="auto">
            <a:xfrm>
              <a:off x="7646788" y="251156"/>
              <a:ext cx="387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a:latin typeface="Arial" panose="020B0604020202020204" pitchFamily="34" charset="0"/>
                </a:rPr>
                <a:t>SID</a:t>
              </a:r>
            </a:p>
          </p:txBody>
        </p:sp>
        <p:sp>
          <p:nvSpPr>
            <p:cNvPr id="865" name="85 Rectángulo redondeado"/>
            <p:cNvSpPr/>
            <p:nvPr/>
          </p:nvSpPr>
          <p:spPr>
            <a:xfrm>
              <a:off x="7710288" y="424945"/>
              <a:ext cx="188912" cy="153987"/>
            </a:xfrm>
            <a:prstGeom prst="roundRect">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a:latin typeface="Arial" panose="020B0604020202020204" pitchFamily="34" charset="0"/>
                <a:cs typeface="Arial" panose="020B0604020202020204" pitchFamily="34" charset="0"/>
              </a:endParaRPr>
            </a:p>
          </p:txBody>
        </p:sp>
        <p:sp>
          <p:nvSpPr>
            <p:cNvPr id="866" name="86 Rectángulo redondeado"/>
            <p:cNvSpPr/>
            <p:nvPr/>
          </p:nvSpPr>
          <p:spPr>
            <a:xfrm>
              <a:off x="7915076" y="424944"/>
              <a:ext cx="1431925"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a:latin typeface="Arial" panose="020B0604020202020204" pitchFamily="34" charset="0"/>
                <a:cs typeface="Arial" panose="020B0604020202020204" pitchFamily="34" charset="0"/>
              </a:endParaRPr>
            </a:p>
          </p:txBody>
        </p:sp>
        <p:sp>
          <p:nvSpPr>
            <p:cNvPr id="867" name="87 Rectángulo redondeado"/>
            <p:cNvSpPr/>
            <p:nvPr/>
          </p:nvSpPr>
          <p:spPr>
            <a:xfrm>
              <a:off x="9362875" y="423357"/>
              <a:ext cx="95250" cy="155575"/>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a:latin typeface="Arial" panose="020B0604020202020204" pitchFamily="34" charset="0"/>
                <a:cs typeface="Arial" panose="020B0604020202020204" pitchFamily="34" charset="0"/>
              </a:endParaRPr>
            </a:p>
          </p:txBody>
        </p:sp>
        <p:sp>
          <p:nvSpPr>
            <p:cNvPr id="868" name="88 Rectángulo redondeado"/>
            <p:cNvSpPr/>
            <p:nvPr/>
          </p:nvSpPr>
          <p:spPr>
            <a:xfrm>
              <a:off x="9472413" y="423356"/>
              <a:ext cx="298450" cy="153988"/>
            </a:xfrm>
            <a:prstGeom prst="roundRect">
              <a:avLst/>
            </a:prstGeom>
            <a:pattFill prst="wdUpDiag">
              <a:fgClr>
                <a:schemeClr val="tx1">
                  <a:lumMod val="50000"/>
                  <a:lumOff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a:latin typeface="Arial" panose="020B0604020202020204" pitchFamily="34" charset="0"/>
                <a:cs typeface="Arial" panose="020B0604020202020204" pitchFamily="34" charset="0"/>
              </a:endParaRPr>
            </a:p>
          </p:txBody>
        </p:sp>
        <p:sp>
          <p:nvSpPr>
            <p:cNvPr id="869" name="89 Rectángulo redondeado"/>
            <p:cNvSpPr/>
            <p:nvPr/>
          </p:nvSpPr>
          <p:spPr>
            <a:xfrm>
              <a:off x="9785150" y="421770"/>
              <a:ext cx="241300" cy="155575"/>
            </a:xfrm>
            <a:prstGeom prst="roundRect">
              <a:avLst/>
            </a:prstGeom>
            <a:pattFill prst="ltVert">
              <a:fgClr>
                <a:schemeClr val="bg1">
                  <a:lumMod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a:latin typeface="Arial" panose="020B0604020202020204" pitchFamily="34" charset="0"/>
                <a:cs typeface="Arial" panose="020B0604020202020204" pitchFamily="34" charset="0"/>
              </a:endParaRPr>
            </a:p>
          </p:txBody>
        </p:sp>
        <p:sp>
          <p:nvSpPr>
            <p:cNvPr id="870" name="90 Rectángulo redondeado"/>
            <p:cNvSpPr/>
            <p:nvPr/>
          </p:nvSpPr>
          <p:spPr>
            <a:xfrm>
              <a:off x="10040738" y="424944"/>
              <a:ext cx="1027112"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a:latin typeface="Arial" panose="020B0604020202020204" pitchFamily="34" charset="0"/>
                <a:cs typeface="Arial" panose="020B0604020202020204" pitchFamily="34" charset="0"/>
              </a:endParaRPr>
            </a:p>
          </p:txBody>
        </p:sp>
        <p:sp>
          <p:nvSpPr>
            <p:cNvPr id="871" name="91 CuadroTexto"/>
            <p:cNvSpPr txBox="1">
              <a:spLocks noChangeArrowheads="1"/>
            </p:cNvSpPr>
            <p:nvPr/>
          </p:nvSpPr>
          <p:spPr bwMode="auto">
            <a:xfrm>
              <a:off x="6880025" y="412244"/>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s-ES" altLang="es-ES" sz="800" b="1" dirty="0">
                  <a:latin typeface="Arial" panose="020B0604020202020204" pitchFamily="34" charset="0"/>
                </a:rPr>
                <a:t>MNT </a:t>
              </a:r>
              <a:r>
                <a:rPr lang="es-ES" altLang="es-ES" sz="800" b="1" dirty="0" err="1">
                  <a:latin typeface="Arial" panose="020B0604020202020204" pitchFamily="34" charset="0"/>
                </a:rPr>
                <a:t>wt</a:t>
              </a:r>
              <a:r>
                <a:rPr lang="es-ES" altLang="es-ES" sz="800" b="1" dirty="0">
                  <a:latin typeface="Arial" panose="020B0604020202020204" pitchFamily="34" charset="0"/>
                </a:rPr>
                <a:t> </a:t>
              </a:r>
            </a:p>
          </p:txBody>
        </p:sp>
        <p:sp>
          <p:nvSpPr>
            <p:cNvPr id="872" name="92 CuadroTexto"/>
            <p:cNvSpPr txBox="1">
              <a:spLocks noChangeArrowheads="1"/>
            </p:cNvSpPr>
            <p:nvPr/>
          </p:nvSpPr>
          <p:spPr bwMode="auto">
            <a:xfrm>
              <a:off x="7602339" y="548770"/>
              <a:ext cx="204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dirty="0">
                  <a:latin typeface="Arial" panose="020B0604020202020204" pitchFamily="34" charset="0"/>
                </a:rPr>
                <a:t>1</a:t>
              </a:r>
            </a:p>
          </p:txBody>
        </p:sp>
        <p:sp>
          <p:nvSpPr>
            <p:cNvPr id="873" name="93 CuadroTexto"/>
            <p:cNvSpPr txBox="1">
              <a:spLocks noChangeArrowheads="1"/>
            </p:cNvSpPr>
            <p:nvPr/>
          </p:nvSpPr>
          <p:spPr bwMode="auto">
            <a:xfrm>
              <a:off x="10909100" y="580519"/>
              <a:ext cx="3635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a:latin typeface="Arial" panose="020B0604020202020204" pitchFamily="34" charset="0"/>
                </a:rPr>
                <a:t>582</a:t>
              </a:r>
            </a:p>
          </p:txBody>
        </p:sp>
        <p:cxnSp>
          <p:nvCxnSpPr>
            <p:cNvPr id="874" name="187 Conector recto"/>
            <p:cNvCxnSpPr>
              <a:cxnSpLocks/>
            </p:cNvCxnSpPr>
            <p:nvPr/>
          </p:nvCxnSpPr>
          <p:spPr>
            <a:xfrm flipV="1">
              <a:off x="6833802" y="300856"/>
              <a:ext cx="0" cy="355636"/>
            </a:xfrm>
            <a:prstGeom prst="line">
              <a:avLst/>
            </a:prstGeom>
          </p:spPr>
          <p:style>
            <a:lnRef idx="1">
              <a:schemeClr val="dk1"/>
            </a:lnRef>
            <a:fillRef idx="0">
              <a:schemeClr val="dk1"/>
            </a:fillRef>
            <a:effectRef idx="0">
              <a:schemeClr val="dk1"/>
            </a:effectRef>
            <a:fontRef idx="minor">
              <a:schemeClr val="tx1"/>
            </a:fontRef>
          </p:style>
        </p:cxnSp>
        <p:sp>
          <p:nvSpPr>
            <p:cNvPr id="875" name="188 CuadroTexto"/>
            <p:cNvSpPr txBox="1">
              <a:spLocks noChangeArrowheads="1"/>
            </p:cNvSpPr>
            <p:nvPr/>
          </p:nvSpPr>
          <p:spPr bwMode="auto">
            <a:xfrm>
              <a:off x="6295551" y="390368"/>
              <a:ext cx="7191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dirty="0">
                  <a:latin typeface="Arial" panose="020B0604020202020204" pitchFamily="34" charset="0"/>
                </a:rPr>
                <a:t>Human</a:t>
              </a:r>
            </a:p>
          </p:txBody>
        </p:sp>
        <p:sp>
          <p:nvSpPr>
            <p:cNvPr id="876" name="91 CuadroTexto">
              <a:extLst>
                <a:ext uri="{FF2B5EF4-FFF2-40B4-BE49-F238E27FC236}">
                  <a16:creationId xmlns:a16="http://schemas.microsoft.com/office/drawing/2014/main" id="{74C7B06B-07E3-4AFC-8BBB-D90C012B0BEB}"/>
                </a:ext>
              </a:extLst>
            </p:cNvPr>
            <p:cNvSpPr txBox="1">
              <a:spLocks noChangeArrowheads="1"/>
            </p:cNvSpPr>
            <p:nvPr/>
          </p:nvSpPr>
          <p:spPr bwMode="auto">
            <a:xfrm>
              <a:off x="6851972" y="833112"/>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800" b="1" dirty="0">
                  <a:latin typeface="Arial" panose="020B0604020202020204" pitchFamily="34" charset="0"/>
                </a:rPr>
                <a:t> CCDC6 </a:t>
              </a:r>
              <a:r>
                <a:rPr lang="es-ES" altLang="es-ES" sz="800" b="1" dirty="0" err="1">
                  <a:latin typeface="Arial" panose="020B0604020202020204" pitchFamily="34" charset="0"/>
                </a:rPr>
                <a:t>wt</a:t>
              </a:r>
              <a:endParaRPr lang="es-ES" altLang="es-ES" sz="800" b="1" dirty="0">
                <a:latin typeface="Arial" panose="020B0604020202020204" pitchFamily="34" charset="0"/>
              </a:endParaRPr>
            </a:p>
          </p:txBody>
        </p:sp>
        <p:sp>
          <p:nvSpPr>
            <p:cNvPr id="877" name="91 CuadroTexto">
              <a:extLst>
                <a:ext uri="{FF2B5EF4-FFF2-40B4-BE49-F238E27FC236}">
                  <a16:creationId xmlns:a16="http://schemas.microsoft.com/office/drawing/2014/main" id="{53B53AFF-530B-48F4-A799-F6B0D4C76526}"/>
                </a:ext>
              </a:extLst>
            </p:cNvPr>
            <p:cNvSpPr txBox="1">
              <a:spLocks noChangeArrowheads="1"/>
            </p:cNvSpPr>
            <p:nvPr/>
          </p:nvSpPr>
          <p:spPr bwMode="auto">
            <a:xfrm>
              <a:off x="6855993" y="1607853"/>
              <a:ext cx="8483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s-ES" altLang="es-ES" sz="800" b="1" dirty="0">
                  <a:latin typeface="Arial" panose="020B0604020202020204" pitchFamily="34" charset="0"/>
                </a:rPr>
                <a:t>CCDC6 1-101</a:t>
              </a:r>
            </a:p>
          </p:txBody>
        </p:sp>
        <p:sp>
          <p:nvSpPr>
            <p:cNvPr id="878" name="CuadroTexto 213">
              <a:extLst>
                <a:ext uri="{FF2B5EF4-FFF2-40B4-BE49-F238E27FC236}">
                  <a16:creationId xmlns:a16="http://schemas.microsoft.com/office/drawing/2014/main" id="{D1648D86-B14C-48BE-B045-8F187653F003}"/>
                </a:ext>
              </a:extLst>
            </p:cNvPr>
            <p:cNvSpPr txBox="1"/>
            <p:nvPr/>
          </p:nvSpPr>
          <p:spPr>
            <a:xfrm>
              <a:off x="9778643" y="956345"/>
              <a:ext cx="563512" cy="215444"/>
            </a:xfrm>
            <a:prstGeom prst="rect">
              <a:avLst/>
            </a:prstGeom>
            <a:noFill/>
          </p:spPr>
          <p:txBody>
            <a:bodyPr wrap="square" rtlCol="0">
              <a:spAutoFit/>
            </a:bodyPr>
            <a:lstStyle/>
            <a:p>
              <a:r>
                <a:rPr lang="es-ES" sz="800" dirty="0"/>
                <a:t>474</a:t>
              </a:r>
            </a:p>
          </p:txBody>
        </p:sp>
        <p:sp>
          <p:nvSpPr>
            <p:cNvPr id="879" name="Rectángulo redondeado 2">
              <a:extLst>
                <a:ext uri="{FF2B5EF4-FFF2-40B4-BE49-F238E27FC236}">
                  <a16:creationId xmlns:a16="http://schemas.microsoft.com/office/drawing/2014/main" id="{65D0C1BA-61F1-486F-B600-90DE4F667374}"/>
                </a:ext>
              </a:extLst>
            </p:cNvPr>
            <p:cNvSpPr/>
            <p:nvPr/>
          </p:nvSpPr>
          <p:spPr>
            <a:xfrm>
              <a:off x="7888718" y="850308"/>
              <a:ext cx="2155135" cy="153324"/>
            </a:xfrm>
            <a:prstGeom prst="roundRect">
              <a:avLst/>
            </a:prstGeom>
            <a:solidFill>
              <a:schemeClr val="accent1">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000" dirty="0"/>
            </a:p>
          </p:txBody>
        </p:sp>
        <p:sp>
          <p:nvSpPr>
            <p:cNvPr id="880" name="Rectángulo redondeado 39">
              <a:extLst>
                <a:ext uri="{FF2B5EF4-FFF2-40B4-BE49-F238E27FC236}">
                  <a16:creationId xmlns:a16="http://schemas.microsoft.com/office/drawing/2014/main" id="{FBFB602C-C40D-416A-A1BD-D7A7A58949A0}"/>
                </a:ext>
              </a:extLst>
            </p:cNvPr>
            <p:cNvSpPr/>
            <p:nvPr/>
          </p:nvSpPr>
          <p:spPr>
            <a:xfrm>
              <a:off x="7704928" y="847019"/>
              <a:ext cx="191889" cy="156613"/>
            </a:xfrm>
            <a:prstGeom prst="roundRect">
              <a:avLst/>
            </a:prstGeom>
            <a:solidFill>
              <a:schemeClr val="tx2">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dirty="0"/>
                <a:t> </a:t>
              </a:r>
            </a:p>
          </p:txBody>
        </p:sp>
        <p:sp>
          <p:nvSpPr>
            <p:cNvPr id="881" name="Rectángulo 215">
              <a:extLst>
                <a:ext uri="{FF2B5EF4-FFF2-40B4-BE49-F238E27FC236}">
                  <a16:creationId xmlns:a16="http://schemas.microsoft.com/office/drawing/2014/main" id="{BB612C92-3AE7-4E8F-ABDE-343FE4E1315D}"/>
                </a:ext>
              </a:extLst>
            </p:cNvPr>
            <p:cNvSpPr/>
            <p:nvPr/>
          </p:nvSpPr>
          <p:spPr>
            <a:xfrm>
              <a:off x="8648093" y="791001"/>
              <a:ext cx="810240" cy="226043"/>
            </a:xfrm>
            <a:prstGeom prst="rect">
              <a:avLst/>
            </a:prstGeom>
          </p:spPr>
          <p:txBody>
            <a:bodyPr wrap="none">
              <a:spAutoFit/>
            </a:bodyPr>
            <a:lstStyle/>
            <a:p>
              <a:pPr algn="ctr"/>
              <a:r>
                <a:rPr lang="es-ES" sz="1100" dirty="0" err="1">
                  <a:latin typeface="Arial" panose="020B0604020202020204" pitchFamily="34" charset="0"/>
                  <a:cs typeface="Arial" panose="020B0604020202020204" pitchFamily="34" charset="0"/>
                </a:rPr>
                <a:t>Coiled</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coil</a:t>
              </a:r>
              <a:r>
                <a:rPr lang="es-ES" sz="1100" dirty="0">
                  <a:latin typeface="Arial" panose="020B0604020202020204" pitchFamily="34" charset="0"/>
                  <a:cs typeface="Arial" panose="020B0604020202020204" pitchFamily="34" charset="0"/>
                </a:rPr>
                <a:t> </a:t>
              </a:r>
            </a:p>
          </p:txBody>
        </p:sp>
        <p:sp>
          <p:nvSpPr>
            <p:cNvPr id="882" name="Rectángulo: esquinas redondeadas 20">
              <a:extLst>
                <a:ext uri="{FF2B5EF4-FFF2-40B4-BE49-F238E27FC236}">
                  <a16:creationId xmlns:a16="http://schemas.microsoft.com/office/drawing/2014/main" id="{7CA45113-49D1-4C61-B632-6AC09D68D54F}"/>
                </a:ext>
              </a:extLst>
            </p:cNvPr>
            <p:cNvSpPr/>
            <p:nvPr/>
          </p:nvSpPr>
          <p:spPr>
            <a:xfrm>
              <a:off x="10652801" y="853104"/>
              <a:ext cx="469747" cy="145522"/>
            </a:xfrm>
            <a:prstGeom prst="round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latin typeface="Arial" panose="020B0604020202020204" pitchFamily="34" charset="0"/>
                  <a:cs typeface="Arial" panose="020B0604020202020204" pitchFamily="34" charset="0"/>
                </a:rPr>
                <a:t>MT</a:t>
              </a:r>
            </a:p>
          </p:txBody>
        </p:sp>
        <p:sp>
          <p:nvSpPr>
            <p:cNvPr id="883" name="Rectángulo redondeado 2">
              <a:extLst>
                <a:ext uri="{FF2B5EF4-FFF2-40B4-BE49-F238E27FC236}">
                  <a16:creationId xmlns:a16="http://schemas.microsoft.com/office/drawing/2014/main" id="{68AFDB7A-38BF-4648-8D95-E48F0607E927}"/>
                </a:ext>
              </a:extLst>
            </p:cNvPr>
            <p:cNvSpPr/>
            <p:nvPr/>
          </p:nvSpPr>
          <p:spPr>
            <a:xfrm>
              <a:off x="7885940" y="1247438"/>
              <a:ext cx="1147086" cy="158712"/>
            </a:xfrm>
            <a:prstGeom prst="roundRect">
              <a:avLst/>
            </a:prstGeom>
            <a:solidFill>
              <a:schemeClr val="accent1">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000" dirty="0"/>
            </a:p>
          </p:txBody>
        </p:sp>
        <p:sp>
          <p:nvSpPr>
            <p:cNvPr id="884" name="Rectángulo redondeado 39">
              <a:extLst>
                <a:ext uri="{FF2B5EF4-FFF2-40B4-BE49-F238E27FC236}">
                  <a16:creationId xmlns:a16="http://schemas.microsoft.com/office/drawing/2014/main" id="{1AAC9C2B-417A-4684-92C4-902E61E7C85B}"/>
                </a:ext>
              </a:extLst>
            </p:cNvPr>
            <p:cNvSpPr/>
            <p:nvPr/>
          </p:nvSpPr>
          <p:spPr>
            <a:xfrm>
              <a:off x="7702149" y="1244149"/>
              <a:ext cx="191889" cy="156613"/>
            </a:xfrm>
            <a:prstGeom prst="roundRect">
              <a:avLst/>
            </a:prstGeom>
            <a:solidFill>
              <a:schemeClr val="tx2">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dirty="0"/>
                <a:t> </a:t>
              </a:r>
            </a:p>
          </p:txBody>
        </p:sp>
        <p:sp>
          <p:nvSpPr>
            <p:cNvPr id="885" name="Rectángulo 222">
              <a:extLst>
                <a:ext uri="{FF2B5EF4-FFF2-40B4-BE49-F238E27FC236}">
                  <a16:creationId xmlns:a16="http://schemas.microsoft.com/office/drawing/2014/main" id="{F1F4F63E-0F4A-4AAE-BA5A-CF6CB6E7A081}"/>
                </a:ext>
              </a:extLst>
            </p:cNvPr>
            <p:cNvSpPr/>
            <p:nvPr/>
          </p:nvSpPr>
          <p:spPr>
            <a:xfrm>
              <a:off x="7996728" y="1204485"/>
              <a:ext cx="810240" cy="226043"/>
            </a:xfrm>
            <a:prstGeom prst="rect">
              <a:avLst/>
            </a:prstGeom>
          </p:spPr>
          <p:txBody>
            <a:bodyPr wrap="none">
              <a:spAutoFit/>
            </a:bodyPr>
            <a:lstStyle/>
            <a:p>
              <a:pPr algn="ctr"/>
              <a:r>
                <a:rPr lang="es-ES" sz="1100" dirty="0" err="1">
                  <a:latin typeface="Arial" panose="020B0604020202020204" pitchFamily="34" charset="0"/>
                  <a:cs typeface="Arial" panose="020B0604020202020204" pitchFamily="34" charset="0"/>
                </a:rPr>
                <a:t>Coiled</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coil</a:t>
              </a:r>
              <a:r>
                <a:rPr lang="es-ES" sz="1100" dirty="0">
                  <a:latin typeface="Arial" panose="020B0604020202020204" pitchFamily="34" charset="0"/>
                  <a:cs typeface="Arial" panose="020B0604020202020204" pitchFamily="34" charset="0"/>
                </a:rPr>
                <a:t> </a:t>
              </a:r>
            </a:p>
          </p:txBody>
        </p:sp>
        <p:sp>
          <p:nvSpPr>
            <p:cNvPr id="886" name="Rectángulo: esquinas redondeadas 224">
              <a:extLst>
                <a:ext uri="{FF2B5EF4-FFF2-40B4-BE49-F238E27FC236}">
                  <a16:creationId xmlns:a16="http://schemas.microsoft.com/office/drawing/2014/main" id="{4B6BF31F-B56D-4C8F-9C49-D1874EFF657D}"/>
                </a:ext>
              </a:extLst>
            </p:cNvPr>
            <p:cNvSpPr/>
            <p:nvPr/>
          </p:nvSpPr>
          <p:spPr>
            <a:xfrm>
              <a:off x="9047078" y="1248816"/>
              <a:ext cx="469747" cy="145522"/>
            </a:xfrm>
            <a:prstGeom prst="round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latin typeface="Arial" panose="020B0604020202020204" pitchFamily="34" charset="0"/>
                  <a:cs typeface="Arial" panose="020B0604020202020204" pitchFamily="34" charset="0"/>
                </a:rPr>
                <a:t>MT</a:t>
              </a:r>
            </a:p>
          </p:txBody>
        </p:sp>
        <p:sp>
          <p:nvSpPr>
            <p:cNvPr id="887" name="CuadroTexto 225">
              <a:extLst>
                <a:ext uri="{FF2B5EF4-FFF2-40B4-BE49-F238E27FC236}">
                  <a16:creationId xmlns:a16="http://schemas.microsoft.com/office/drawing/2014/main" id="{0BE42439-FE2B-4E6D-93F4-3BBDAE1D05D1}"/>
                </a:ext>
              </a:extLst>
            </p:cNvPr>
            <p:cNvSpPr txBox="1"/>
            <p:nvPr/>
          </p:nvSpPr>
          <p:spPr>
            <a:xfrm>
              <a:off x="8811675" y="1368500"/>
              <a:ext cx="563512" cy="215444"/>
            </a:xfrm>
            <a:prstGeom prst="rect">
              <a:avLst/>
            </a:prstGeom>
            <a:noFill/>
          </p:spPr>
          <p:txBody>
            <a:bodyPr wrap="square" rtlCol="0">
              <a:spAutoFit/>
            </a:bodyPr>
            <a:lstStyle/>
            <a:p>
              <a:r>
                <a:rPr lang="es-ES" sz="800" dirty="0"/>
                <a:t>223</a:t>
              </a:r>
            </a:p>
          </p:txBody>
        </p:sp>
        <p:sp>
          <p:nvSpPr>
            <p:cNvPr id="888" name="Rectángulo redondeado 2">
              <a:extLst>
                <a:ext uri="{FF2B5EF4-FFF2-40B4-BE49-F238E27FC236}">
                  <a16:creationId xmlns:a16="http://schemas.microsoft.com/office/drawing/2014/main" id="{63DAD27D-9B0A-429B-BBEB-3AE9FB167A83}"/>
                </a:ext>
              </a:extLst>
            </p:cNvPr>
            <p:cNvSpPr/>
            <p:nvPr/>
          </p:nvSpPr>
          <p:spPr>
            <a:xfrm>
              <a:off x="7885940" y="1615214"/>
              <a:ext cx="475234" cy="148264"/>
            </a:xfrm>
            <a:prstGeom prst="roundRect">
              <a:avLst/>
            </a:prstGeom>
            <a:solidFill>
              <a:schemeClr val="accent1">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000" dirty="0"/>
            </a:p>
          </p:txBody>
        </p:sp>
        <p:sp>
          <p:nvSpPr>
            <p:cNvPr id="889" name="Rectángulo redondeado 39">
              <a:extLst>
                <a:ext uri="{FF2B5EF4-FFF2-40B4-BE49-F238E27FC236}">
                  <a16:creationId xmlns:a16="http://schemas.microsoft.com/office/drawing/2014/main" id="{3AD91415-7403-4DAF-918E-1DD0E4E97862}"/>
                </a:ext>
              </a:extLst>
            </p:cNvPr>
            <p:cNvSpPr/>
            <p:nvPr/>
          </p:nvSpPr>
          <p:spPr>
            <a:xfrm>
              <a:off x="7671061" y="1619877"/>
              <a:ext cx="214186" cy="146402"/>
            </a:xfrm>
            <a:prstGeom prst="roundRect">
              <a:avLst/>
            </a:prstGeom>
            <a:solidFill>
              <a:schemeClr val="tx2">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dirty="0"/>
                <a:t> </a:t>
              </a:r>
            </a:p>
          </p:txBody>
        </p:sp>
        <p:sp>
          <p:nvSpPr>
            <p:cNvPr id="890" name="Rectángulo: esquinas redondeadas 231">
              <a:extLst>
                <a:ext uri="{FF2B5EF4-FFF2-40B4-BE49-F238E27FC236}">
                  <a16:creationId xmlns:a16="http://schemas.microsoft.com/office/drawing/2014/main" id="{1F30DF32-AEFA-4657-B8C6-42705FFF63E9}"/>
                </a:ext>
              </a:extLst>
            </p:cNvPr>
            <p:cNvSpPr/>
            <p:nvPr/>
          </p:nvSpPr>
          <p:spPr>
            <a:xfrm>
              <a:off x="8371235" y="1616592"/>
              <a:ext cx="437940" cy="145522"/>
            </a:xfrm>
            <a:prstGeom prst="round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latin typeface="Arial" panose="020B0604020202020204" pitchFamily="34" charset="0"/>
                  <a:cs typeface="Arial" panose="020B0604020202020204" pitchFamily="34" charset="0"/>
                </a:rPr>
                <a:t>MT</a:t>
              </a:r>
            </a:p>
          </p:txBody>
        </p:sp>
        <p:sp>
          <p:nvSpPr>
            <p:cNvPr id="891" name="CuadroTexto 232">
              <a:extLst>
                <a:ext uri="{FF2B5EF4-FFF2-40B4-BE49-F238E27FC236}">
                  <a16:creationId xmlns:a16="http://schemas.microsoft.com/office/drawing/2014/main" id="{4C86E2EE-0FB9-47B3-9AB4-F2C367427164}"/>
                </a:ext>
              </a:extLst>
            </p:cNvPr>
            <p:cNvSpPr txBox="1"/>
            <p:nvPr/>
          </p:nvSpPr>
          <p:spPr>
            <a:xfrm>
              <a:off x="8093736" y="1726429"/>
              <a:ext cx="563512" cy="215444"/>
            </a:xfrm>
            <a:prstGeom prst="rect">
              <a:avLst/>
            </a:prstGeom>
            <a:noFill/>
          </p:spPr>
          <p:txBody>
            <a:bodyPr wrap="square" rtlCol="0">
              <a:spAutoFit/>
            </a:bodyPr>
            <a:lstStyle/>
            <a:p>
              <a:r>
                <a:rPr lang="es-ES" sz="800" dirty="0"/>
                <a:t>101</a:t>
              </a:r>
            </a:p>
          </p:txBody>
        </p:sp>
        <p:sp>
          <p:nvSpPr>
            <p:cNvPr id="892" name="91 CuadroTexto">
              <a:extLst>
                <a:ext uri="{FF2B5EF4-FFF2-40B4-BE49-F238E27FC236}">
                  <a16:creationId xmlns:a16="http://schemas.microsoft.com/office/drawing/2014/main" id="{D5DF902D-916E-4194-94DD-6F5E14346C7F}"/>
                </a:ext>
              </a:extLst>
            </p:cNvPr>
            <p:cNvSpPr txBox="1">
              <a:spLocks noChangeArrowheads="1"/>
            </p:cNvSpPr>
            <p:nvPr/>
          </p:nvSpPr>
          <p:spPr bwMode="auto">
            <a:xfrm>
              <a:off x="6851971" y="1225318"/>
              <a:ext cx="8439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s-ES" altLang="es-ES" sz="800" b="1" dirty="0">
                  <a:latin typeface="Arial" panose="020B0604020202020204" pitchFamily="34" charset="0"/>
                </a:rPr>
                <a:t>CCDC6 1-223</a:t>
              </a:r>
            </a:p>
          </p:txBody>
        </p:sp>
        <p:cxnSp>
          <p:nvCxnSpPr>
            <p:cNvPr id="893" name="187 Conector recto">
              <a:extLst>
                <a:ext uri="{FF2B5EF4-FFF2-40B4-BE49-F238E27FC236}">
                  <a16:creationId xmlns:a16="http://schemas.microsoft.com/office/drawing/2014/main" id="{B20207F8-D6F5-48BF-B9E3-523B863AA0AE}"/>
                </a:ext>
              </a:extLst>
            </p:cNvPr>
            <p:cNvCxnSpPr>
              <a:cxnSpLocks/>
            </p:cNvCxnSpPr>
            <p:nvPr/>
          </p:nvCxnSpPr>
          <p:spPr>
            <a:xfrm flipV="1">
              <a:off x="6833802" y="716133"/>
              <a:ext cx="0" cy="355636"/>
            </a:xfrm>
            <a:prstGeom prst="line">
              <a:avLst/>
            </a:prstGeom>
          </p:spPr>
          <p:style>
            <a:lnRef idx="1">
              <a:schemeClr val="dk1"/>
            </a:lnRef>
            <a:fillRef idx="0">
              <a:schemeClr val="dk1"/>
            </a:fillRef>
            <a:effectRef idx="0">
              <a:schemeClr val="dk1"/>
            </a:effectRef>
            <a:fontRef idx="minor">
              <a:schemeClr val="tx1"/>
            </a:fontRef>
          </p:style>
        </p:cxnSp>
        <p:cxnSp>
          <p:nvCxnSpPr>
            <p:cNvPr id="894" name="187 Conector recto">
              <a:extLst>
                <a:ext uri="{FF2B5EF4-FFF2-40B4-BE49-F238E27FC236}">
                  <a16:creationId xmlns:a16="http://schemas.microsoft.com/office/drawing/2014/main" id="{13872864-B7E7-4C95-9E4D-C5AEB424C959}"/>
                </a:ext>
              </a:extLst>
            </p:cNvPr>
            <p:cNvCxnSpPr>
              <a:cxnSpLocks/>
            </p:cNvCxnSpPr>
            <p:nvPr/>
          </p:nvCxnSpPr>
          <p:spPr>
            <a:xfrm flipV="1">
              <a:off x="6833802" y="1131597"/>
              <a:ext cx="0" cy="355636"/>
            </a:xfrm>
            <a:prstGeom prst="line">
              <a:avLst/>
            </a:prstGeom>
          </p:spPr>
          <p:style>
            <a:lnRef idx="1">
              <a:schemeClr val="dk1"/>
            </a:lnRef>
            <a:fillRef idx="0">
              <a:schemeClr val="dk1"/>
            </a:fillRef>
            <a:effectRef idx="0">
              <a:schemeClr val="dk1"/>
            </a:effectRef>
            <a:fontRef idx="minor">
              <a:schemeClr val="tx1"/>
            </a:fontRef>
          </p:style>
        </p:cxnSp>
        <p:cxnSp>
          <p:nvCxnSpPr>
            <p:cNvPr id="895" name="187 Conector recto">
              <a:extLst>
                <a:ext uri="{FF2B5EF4-FFF2-40B4-BE49-F238E27FC236}">
                  <a16:creationId xmlns:a16="http://schemas.microsoft.com/office/drawing/2014/main" id="{8EFFB4CD-93E7-4A05-B4D9-B0661F3F6CBD}"/>
                </a:ext>
              </a:extLst>
            </p:cNvPr>
            <p:cNvCxnSpPr>
              <a:cxnSpLocks/>
            </p:cNvCxnSpPr>
            <p:nvPr/>
          </p:nvCxnSpPr>
          <p:spPr>
            <a:xfrm flipV="1">
              <a:off x="6833802" y="1582486"/>
              <a:ext cx="0" cy="355636"/>
            </a:xfrm>
            <a:prstGeom prst="line">
              <a:avLst/>
            </a:prstGeom>
          </p:spPr>
          <p:style>
            <a:lnRef idx="1">
              <a:schemeClr val="dk1"/>
            </a:lnRef>
            <a:fillRef idx="0">
              <a:schemeClr val="dk1"/>
            </a:fillRef>
            <a:effectRef idx="0">
              <a:schemeClr val="dk1"/>
            </a:effectRef>
            <a:fontRef idx="minor">
              <a:schemeClr val="tx1"/>
            </a:fontRef>
          </p:style>
        </p:cxnSp>
        <p:sp>
          <p:nvSpPr>
            <p:cNvPr id="896" name="CuadroTexto 7"/>
            <p:cNvSpPr txBox="1"/>
            <p:nvPr/>
          </p:nvSpPr>
          <p:spPr>
            <a:xfrm>
              <a:off x="11381948" y="6172"/>
              <a:ext cx="639919" cy="338554"/>
            </a:xfrm>
            <a:prstGeom prst="rect">
              <a:avLst/>
            </a:prstGeom>
            <a:noFill/>
          </p:spPr>
          <p:txBody>
            <a:bodyPr wrap="none" rtlCol="0">
              <a:spAutoFit/>
            </a:bodyPr>
            <a:lstStyle/>
            <a:p>
              <a:r>
                <a:rPr lang="es-ES" sz="1600" u="sng" dirty="0" err="1">
                  <a:latin typeface="Arial" panose="020B0604020202020204" pitchFamily="34" charset="0"/>
                  <a:cs typeface="Arial" panose="020B0604020202020204" pitchFamily="34" charset="0"/>
                </a:rPr>
                <a:t>CoIP</a:t>
              </a:r>
              <a:endParaRPr lang="es-ES" sz="1600" u="sng" dirty="0">
                <a:latin typeface="Arial" panose="020B0604020202020204" pitchFamily="34" charset="0"/>
                <a:cs typeface="Arial" panose="020B0604020202020204" pitchFamily="34" charset="0"/>
              </a:endParaRPr>
            </a:p>
          </p:txBody>
        </p:sp>
        <p:sp>
          <p:nvSpPr>
            <p:cNvPr id="897" name="CuadroTexto 6"/>
            <p:cNvSpPr txBox="1"/>
            <p:nvPr/>
          </p:nvSpPr>
          <p:spPr>
            <a:xfrm>
              <a:off x="10591106" y="1020428"/>
              <a:ext cx="756938" cy="215444"/>
            </a:xfrm>
            <a:prstGeom prst="rect">
              <a:avLst/>
            </a:prstGeom>
            <a:noFill/>
          </p:spPr>
          <p:txBody>
            <a:bodyPr wrap="none" rtlCol="0">
              <a:spAutoFit/>
            </a:bodyPr>
            <a:lstStyle/>
            <a:p>
              <a:r>
                <a:rPr lang="es-ES" sz="800" dirty="0">
                  <a:latin typeface="Arial" panose="020B0604020202020204" pitchFamily="34" charset="0"/>
                  <a:cs typeface="Arial" panose="020B0604020202020204" pitchFamily="34" charset="0"/>
                </a:rPr>
                <a:t>MT=</a:t>
              </a:r>
              <a:r>
                <a:rPr lang="es-ES" sz="800" dirty="0" err="1">
                  <a:latin typeface="Arial" panose="020B0604020202020204" pitchFamily="34" charset="0"/>
                  <a:cs typeface="Arial" panose="020B0604020202020204" pitchFamily="34" charset="0"/>
                </a:rPr>
                <a:t>Myc-tag</a:t>
              </a:r>
              <a:endParaRPr lang="es-ES" sz="800" dirty="0">
                <a:latin typeface="Arial" panose="020B0604020202020204" pitchFamily="34" charset="0"/>
                <a:cs typeface="Arial" panose="020B0604020202020204" pitchFamily="34" charset="0"/>
              </a:endParaRPr>
            </a:p>
          </p:txBody>
        </p:sp>
        <p:grpSp>
          <p:nvGrpSpPr>
            <p:cNvPr id="898" name="Grupo 5"/>
            <p:cNvGrpSpPr/>
            <p:nvPr/>
          </p:nvGrpSpPr>
          <p:grpSpPr>
            <a:xfrm>
              <a:off x="10050575" y="768443"/>
              <a:ext cx="601373" cy="276999"/>
              <a:chOff x="10050575" y="673657"/>
              <a:chExt cx="833431" cy="428947"/>
            </a:xfrm>
          </p:grpSpPr>
          <p:sp>
            <p:nvSpPr>
              <p:cNvPr id="905" name="Rectángulo redondeado 4">
                <a:extLst>
                  <a:ext uri="{FF2B5EF4-FFF2-40B4-BE49-F238E27FC236}">
                    <a16:creationId xmlns:a16="http://schemas.microsoft.com/office/drawing/2014/main" id="{C748EF39-7699-4C1D-A0C9-516D82B8D2BE}"/>
                  </a:ext>
                </a:extLst>
              </p:cNvPr>
              <p:cNvSpPr/>
              <p:nvPr/>
            </p:nvSpPr>
            <p:spPr>
              <a:xfrm>
                <a:off x="10050575" y="799493"/>
                <a:ext cx="833431" cy="224941"/>
              </a:xfrm>
              <a:prstGeom prst="roundRect">
                <a:avLst/>
              </a:prstGeom>
              <a:solidFill>
                <a:schemeClr val="accent1">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900" dirty="0"/>
              </a:p>
            </p:txBody>
          </p:sp>
          <p:sp>
            <p:nvSpPr>
              <p:cNvPr id="906" name="Rectángulo 133">
                <a:extLst>
                  <a:ext uri="{FF2B5EF4-FFF2-40B4-BE49-F238E27FC236}">
                    <a16:creationId xmlns:a16="http://schemas.microsoft.com/office/drawing/2014/main" id="{1EACDDA6-7DE7-4995-80D0-76C267689532}"/>
                  </a:ext>
                </a:extLst>
              </p:cNvPr>
              <p:cNvSpPr/>
              <p:nvPr/>
            </p:nvSpPr>
            <p:spPr>
              <a:xfrm>
                <a:off x="10159408" y="673657"/>
                <a:ext cx="589160" cy="428947"/>
              </a:xfrm>
              <a:prstGeom prst="rect">
                <a:avLst/>
              </a:prstGeom>
            </p:spPr>
            <p:txBody>
              <a:bodyPr wrap="none">
                <a:spAutoFit/>
              </a:bodyPr>
              <a:lstStyle/>
              <a:p>
                <a:r>
                  <a:rPr lang="es-ES" sz="1000" dirty="0"/>
                  <a:t>SH3</a:t>
                </a:r>
                <a:r>
                  <a:rPr lang="es-ES" sz="1200" dirty="0"/>
                  <a:t> </a:t>
                </a:r>
                <a:endParaRPr lang="es-ES" sz="1600" dirty="0"/>
              </a:p>
            </p:txBody>
          </p:sp>
        </p:grpSp>
        <p:sp>
          <p:nvSpPr>
            <p:cNvPr id="899" name="CuadroTexto 138"/>
            <p:cNvSpPr txBox="1"/>
            <p:nvPr/>
          </p:nvSpPr>
          <p:spPr>
            <a:xfrm>
              <a:off x="11494491" y="816658"/>
              <a:ext cx="468398" cy="261610"/>
            </a:xfrm>
            <a:prstGeom prst="rect">
              <a:avLst/>
            </a:prstGeom>
            <a:noFill/>
          </p:spPr>
          <p:txBody>
            <a:bodyPr wrap="none" rtlCol="0">
              <a:spAutoFit/>
            </a:bodyPr>
            <a:lstStyle/>
            <a:p>
              <a:r>
                <a:rPr lang="es-ES" sz="1100" dirty="0">
                  <a:latin typeface="Arial" panose="020B0604020202020204" pitchFamily="34" charset="0"/>
                  <a:cs typeface="Arial" panose="020B0604020202020204" pitchFamily="34" charset="0"/>
                </a:rPr>
                <a:t>YES</a:t>
              </a:r>
            </a:p>
          </p:txBody>
        </p:sp>
        <p:sp>
          <p:nvSpPr>
            <p:cNvPr id="900" name="CuadroTexto 151"/>
            <p:cNvSpPr txBox="1"/>
            <p:nvPr/>
          </p:nvSpPr>
          <p:spPr>
            <a:xfrm>
              <a:off x="11514389" y="1204443"/>
              <a:ext cx="396262" cy="261610"/>
            </a:xfrm>
            <a:prstGeom prst="rect">
              <a:avLst/>
            </a:prstGeom>
            <a:noFill/>
          </p:spPr>
          <p:txBody>
            <a:bodyPr wrap="none" rtlCol="0">
              <a:spAutoFit/>
            </a:bodyPr>
            <a:lstStyle/>
            <a:p>
              <a:r>
                <a:rPr lang="es-ES" sz="1100" dirty="0">
                  <a:latin typeface="Arial" panose="020B0604020202020204" pitchFamily="34" charset="0"/>
                  <a:cs typeface="Arial" panose="020B0604020202020204" pitchFamily="34" charset="0"/>
                </a:rPr>
                <a:t>NO</a:t>
              </a:r>
            </a:p>
          </p:txBody>
        </p:sp>
        <p:sp>
          <p:nvSpPr>
            <p:cNvPr id="901" name="CuadroTexto 152"/>
            <p:cNvSpPr txBox="1"/>
            <p:nvPr/>
          </p:nvSpPr>
          <p:spPr>
            <a:xfrm>
              <a:off x="11514389" y="1609258"/>
              <a:ext cx="396262" cy="261610"/>
            </a:xfrm>
            <a:prstGeom prst="rect">
              <a:avLst/>
            </a:prstGeom>
            <a:noFill/>
          </p:spPr>
          <p:txBody>
            <a:bodyPr wrap="none" rtlCol="0">
              <a:spAutoFit/>
            </a:bodyPr>
            <a:lstStyle/>
            <a:p>
              <a:r>
                <a:rPr lang="es-ES" sz="1100" dirty="0">
                  <a:latin typeface="Arial" panose="020B0604020202020204" pitchFamily="34" charset="0"/>
                  <a:cs typeface="Arial" panose="020B0604020202020204" pitchFamily="34" charset="0"/>
                </a:rPr>
                <a:t>NO</a:t>
              </a:r>
            </a:p>
          </p:txBody>
        </p:sp>
        <p:sp>
          <p:nvSpPr>
            <p:cNvPr id="902" name="CuadroTexto 178">
              <a:extLst>
                <a:ext uri="{FF2B5EF4-FFF2-40B4-BE49-F238E27FC236}">
                  <a16:creationId xmlns:a16="http://schemas.microsoft.com/office/drawing/2014/main" id="{D1648D86-B14C-48BE-B045-8F187653F003}"/>
                </a:ext>
              </a:extLst>
            </p:cNvPr>
            <p:cNvSpPr txBox="1"/>
            <p:nvPr/>
          </p:nvSpPr>
          <p:spPr>
            <a:xfrm>
              <a:off x="7625791" y="964051"/>
              <a:ext cx="563512" cy="215444"/>
            </a:xfrm>
            <a:prstGeom prst="rect">
              <a:avLst/>
            </a:prstGeom>
            <a:noFill/>
          </p:spPr>
          <p:txBody>
            <a:bodyPr wrap="square" rtlCol="0">
              <a:spAutoFit/>
            </a:bodyPr>
            <a:lstStyle/>
            <a:p>
              <a:r>
                <a:rPr lang="es-ES" sz="800" dirty="0"/>
                <a:t>1</a:t>
              </a:r>
            </a:p>
          </p:txBody>
        </p:sp>
        <p:sp>
          <p:nvSpPr>
            <p:cNvPr id="903" name="CuadroTexto 179">
              <a:extLst>
                <a:ext uri="{FF2B5EF4-FFF2-40B4-BE49-F238E27FC236}">
                  <a16:creationId xmlns:a16="http://schemas.microsoft.com/office/drawing/2014/main" id="{D1648D86-B14C-48BE-B045-8F187653F003}"/>
                </a:ext>
              </a:extLst>
            </p:cNvPr>
            <p:cNvSpPr txBox="1"/>
            <p:nvPr/>
          </p:nvSpPr>
          <p:spPr>
            <a:xfrm>
              <a:off x="7625791" y="1370942"/>
              <a:ext cx="563512" cy="215444"/>
            </a:xfrm>
            <a:prstGeom prst="rect">
              <a:avLst/>
            </a:prstGeom>
            <a:noFill/>
          </p:spPr>
          <p:txBody>
            <a:bodyPr wrap="square" rtlCol="0">
              <a:spAutoFit/>
            </a:bodyPr>
            <a:lstStyle/>
            <a:p>
              <a:r>
                <a:rPr lang="es-ES" sz="800" dirty="0"/>
                <a:t>1</a:t>
              </a:r>
            </a:p>
          </p:txBody>
        </p:sp>
        <p:sp>
          <p:nvSpPr>
            <p:cNvPr id="904" name="CuadroTexto 180">
              <a:extLst>
                <a:ext uri="{FF2B5EF4-FFF2-40B4-BE49-F238E27FC236}">
                  <a16:creationId xmlns:a16="http://schemas.microsoft.com/office/drawing/2014/main" id="{D1648D86-B14C-48BE-B045-8F187653F003}"/>
                </a:ext>
              </a:extLst>
            </p:cNvPr>
            <p:cNvSpPr txBox="1"/>
            <p:nvPr/>
          </p:nvSpPr>
          <p:spPr>
            <a:xfrm>
              <a:off x="7591870" y="1737247"/>
              <a:ext cx="563512" cy="215444"/>
            </a:xfrm>
            <a:prstGeom prst="rect">
              <a:avLst/>
            </a:prstGeom>
            <a:noFill/>
          </p:spPr>
          <p:txBody>
            <a:bodyPr wrap="square" rtlCol="0">
              <a:spAutoFit/>
            </a:bodyPr>
            <a:lstStyle/>
            <a:p>
              <a:r>
                <a:rPr lang="es-ES" sz="800" dirty="0"/>
                <a:t>1</a:t>
              </a:r>
            </a:p>
          </p:txBody>
        </p:sp>
      </p:grpSp>
      <p:sp>
        <p:nvSpPr>
          <p:cNvPr id="907" name="195 CuadroTexto"/>
          <p:cNvSpPr txBox="1"/>
          <p:nvPr/>
        </p:nvSpPr>
        <p:spPr>
          <a:xfrm>
            <a:off x="414227" y="22245642"/>
            <a:ext cx="576064" cy="369332"/>
          </a:xfrm>
          <a:prstGeom prst="rect">
            <a:avLst/>
          </a:prstGeom>
          <a:noFill/>
        </p:spPr>
        <p:txBody>
          <a:bodyPr wrap="square" rtlCol="0">
            <a:spAutoFit/>
          </a:bodyPr>
          <a:lstStyle/>
          <a:p>
            <a:r>
              <a:rPr lang="es-ES" sz="1800" b="1" dirty="0"/>
              <a:t>B)</a:t>
            </a:r>
          </a:p>
        </p:txBody>
      </p:sp>
      <p:grpSp>
        <p:nvGrpSpPr>
          <p:cNvPr id="908" name="Grupo 8"/>
          <p:cNvGrpSpPr/>
          <p:nvPr/>
        </p:nvGrpSpPr>
        <p:grpSpPr>
          <a:xfrm>
            <a:off x="5557764" y="21888452"/>
            <a:ext cx="3786214" cy="1382918"/>
            <a:chOff x="1226260" y="3692759"/>
            <a:chExt cx="3764506" cy="1326255"/>
          </a:xfrm>
        </p:grpSpPr>
        <p:sp>
          <p:nvSpPr>
            <p:cNvPr id="909" name="CuadroTexto 310"/>
            <p:cNvSpPr txBox="1"/>
            <p:nvPr/>
          </p:nvSpPr>
          <p:spPr>
            <a:xfrm>
              <a:off x="1913562" y="4660827"/>
              <a:ext cx="858372"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CCDC6-wt</a:t>
              </a:r>
            </a:p>
          </p:txBody>
        </p:sp>
        <p:sp>
          <p:nvSpPr>
            <p:cNvPr id="910" name="Redondear rectángulo de esquina diagonal 168">
              <a:extLst>
                <a:ext uri="{FF2B5EF4-FFF2-40B4-BE49-F238E27FC236}">
                  <a16:creationId xmlns:a16="http://schemas.microsoft.com/office/drawing/2014/main" id="{45219F43-2C91-48C6-BD7A-8D967DBE4DC9}"/>
                </a:ext>
              </a:extLst>
            </p:cNvPr>
            <p:cNvSpPr/>
            <p:nvPr/>
          </p:nvSpPr>
          <p:spPr>
            <a:xfrm>
              <a:off x="4528339" y="4489425"/>
              <a:ext cx="289215" cy="154014"/>
            </a:xfrm>
            <a:prstGeom prst="round2DiagRect">
              <a:avLst>
                <a:gd name="adj1" fmla="val 37321"/>
                <a:gd name="adj2" fmla="val 0"/>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911" name="Redondear rectángulo de esquina diagonal 139">
              <a:extLst>
                <a:ext uri="{FF2B5EF4-FFF2-40B4-BE49-F238E27FC236}">
                  <a16:creationId xmlns:a16="http://schemas.microsoft.com/office/drawing/2014/main" id="{71AA5B13-2908-435E-8ADA-365C3955053E}"/>
                </a:ext>
              </a:extLst>
            </p:cNvPr>
            <p:cNvSpPr/>
            <p:nvPr/>
          </p:nvSpPr>
          <p:spPr>
            <a:xfrm>
              <a:off x="2656679" y="4673918"/>
              <a:ext cx="289215" cy="154014"/>
            </a:xfrm>
            <a:prstGeom prst="round2DiagRect">
              <a:avLst>
                <a:gd name="adj1" fmla="val 37321"/>
                <a:gd name="adj2" fmla="val 0"/>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912" name="Elipse 313">
              <a:extLst>
                <a:ext uri="{FF2B5EF4-FFF2-40B4-BE49-F238E27FC236}">
                  <a16:creationId xmlns:a16="http://schemas.microsoft.com/office/drawing/2014/main" id="{BD6B0CCF-57FA-4AC8-A0BC-D617E4B97EFC}"/>
                </a:ext>
              </a:extLst>
            </p:cNvPr>
            <p:cNvSpPr/>
            <p:nvPr/>
          </p:nvSpPr>
          <p:spPr>
            <a:xfrm>
              <a:off x="3860260" y="4386083"/>
              <a:ext cx="657950" cy="323776"/>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13" name="Elipse 314">
              <a:extLst>
                <a:ext uri="{FF2B5EF4-FFF2-40B4-BE49-F238E27FC236}">
                  <a16:creationId xmlns:a16="http://schemas.microsoft.com/office/drawing/2014/main" id="{F8446902-34E3-4533-AA66-F47AFE3747EE}"/>
                </a:ext>
              </a:extLst>
            </p:cNvPr>
            <p:cNvSpPr/>
            <p:nvPr/>
          </p:nvSpPr>
          <p:spPr>
            <a:xfrm>
              <a:off x="1975052" y="4596880"/>
              <a:ext cx="657950" cy="323776"/>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14" name="Grupo 315"/>
            <p:cNvGrpSpPr/>
            <p:nvPr/>
          </p:nvGrpSpPr>
          <p:grpSpPr>
            <a:xfrm>
              <a:off x="1701244" y="3760771"/>
              <a:ext cx="202456" cy="319154"/>
              <a:chOff x="1398277" y="3782327"/>
              <a:chExt cx="202456" cy="319154"/>
            </a:xfrm>
          </p:grpSpPr>
          <p:cxnSp>
            <p:nvCxnSpPr>
              <p:cNvPr id="929" name="Conector recto 356">
                <a:extLst>
                  <a:ext uri="{FF2B5EF4-FFF2-40B4-BE49-F238E27FC236}">
                    <a16:creationId xmlns:a16="http://schemas.microsoft.com/office/drawing/2014/main" id="{5F3B6E1E-CD7A-4E32-BC0E-F62488F22738}"/>
                  </a:ext>
                </a:extLst>
              </p:cNvPr>
              <p:cNvCxnSpPr/>
              <p:nvPr/>
            </p:nvCxnSpPr>
            <p:spPr>
              <a:xfrm flipH="1">
                <a:off x="1398277" y="3951458"/>
                <a:ext cx="101229" cy="15002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0" name="Conector recto 357">
                <a:extLst>
                  <a:ext uri="{FF2B5EF4-FFF2-40B4-BE49-F238E27FC236}">
                    <a16:creationId xmlns:a16="http://schemas.microsoft.com/office/drawing/2014/main" id="{4581AE98-BF5D-4270-B075-9D7497E44144}"/>
                  </a:ext>
                </a:extLst>
              </p:cNvPr>
              <p:cNvCxnSpPr/>
              <p:nvPr/>
            </p:nvCxnSpPr>
            <p:spPr>
              <a:xfrm>
                <a:off x="1499505" y="3951458"/>
                <a:ext cx="101228" cy="15002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1" name="Conector recto 358">
                <a:extLst>
                  <a:ext uri="{FF2B5EF4-FFF2-40B4-BE49-F238E27FC236}">
                    <a16:creationId xmlns:a16="http://schemas.microsoft.com/office/drawing/2014/main" id="{D35F28FC-7DF3-49D8-9B7B-BA3CB0448ECD}"/>
                  </a:ext>
                </a:extLst>
              </p:cNvPr>
              <p:cNvCxnSpPr/>
              <p:nvPr/>
            </p:nvCxnSpPr>
            <p:spPr>
              <a:xfrm flipV="1">
                <a:off x="1499505" y="3782327"/>
                <a:ext cx="0" cy="1691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15" name="CuadroTexto 316"/>
            <p:cNvSpPr txBox="1"/>
            <p:nvPr/>
          </p:nvSpPr>
          <p:spPr>
            <a:xfrm>
              <a:off x="2688260" y="4192585"/>
              <a:ext cx="387505" cy="230832"/>
            </a:xfrm>
            <a:prstGeom prst="rect">
              <a:avLst/>
            </a:prstGeom>
            <a:noFill/>
          </p:spPr>
          <p:txBody>
            <a:bodyPr wrap="square" rtlCol="0">
              <a:spAutoFit/>
            </a:bodyPr>
            <a:lstStyle/>
            <a:p>
              <a:r>
                <a:rPr lang="es-ES" sz="900" b="1" dirty="0">
                  <a:latin typeface="Arial" panose="020B0604020202020204" pitchFamily="34" charset="0"/>
                  <a:cs typeface="Arial" panose="020B0604020202020204" pitchFamily="34" charset="0"/>
                </a:rPr>
                <a:t>and</a:t>
              </a:r>
            </a:p>
          </p:txBody>
        </p:sp>
        <p:sp>
          <p:nvSpPr>
            <p:cNvPr id="916" name="CuadroTexto 317"/>
            <p:cNvSpPr txBox="1"/>
            <p:nvPr/>
          </p:nvSpPr>
          <p:spPr>
            <a:xfrm>
              <a:off x="3861802" y="4452027"/>
              <a:ext cx="858372"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CCDC6-wt</a:t>
              </a:r>
            </a:p>
          </p:txBody>
        </p:sp>
        <p:grpSp>
          <p:nvGrpSpPr>
            <p:cNvPr id="917" name="Grupo 318"/>
            <p:cNvGrpSpPr/>
            <p:nvPr/>
          </p:nvGrpSpPr>
          <p:grpSpPr>
            <a:xfrm>
              <a:off x="1359524" y="4117964"/>
              <a:ext cx="885897" cy="497720"/>
              <a:chOff x="947453" y="3936471"/>
              <a:chExt cx="885897" cy="497720"/>
            </a:xfrm>
          </p:grpSpPr>
          <p:sp>
            <p:nvSpPr>
              <p:cNvPr id="927" name="CuadroTexto 354"/>
              <p:cNvSpPr txBox="1"/>
              <p:nvPr/>
            </p:nvSpPr>
            <p:spPr>
              <a:xfrm>
                <a:off x="1076141" y="4021821"/>
                <a:ext cx="634000" cy="338554"/>
              </a:xfrm>
              <a:prstGeom prst="rect">
                <a:avLst/>
              </a:prstGeom>
              <a:noFill/>
              <a:ln w="19050">
                <a:noFill/>
              </a:ln>
            </p:spPr>
            <p:txBody>
              <a:bodyPr wrap="square" rtlCol="0">
                <a:spAutoFit/>
              </a:bodyPr>
              <a:lstStyle/>
              <a:p>
                <a:r>
                  <a:rPr lang="es-ES" sz="1600" dirty="0">
                    <a:latin typeface="Arial" panose="020B0604020202020204" pitchFamily="34" charset="0"/>
                    <a:cs typeface="Arial" panose="020B0604020202020204" pitchFamily="34" charset="0"/>
                  </a:rPr>
                  <a:t>MNT</a:t>
                </a:r>
                <a:endParaRPr lang="es-ES" sz="800" dirty="0">
                  <a:latin typeface="Arial" panose="020B0604020202020204" pitchFamily="34" charset="0"/>
                  <a:cs typeface="Arial" panose="020B0604020202020204" pitchFamily="34" charset="0"/>
                </a:endParaRPr>
              </a:p>
            </p:txBody>
          </p:sp>
          <p:sp>
            <p:nvSpPr>
              <p:cNvPr id="928" name="Rectángulo redondeado 355"/>
              <p:cNvSpPr/>
              <p:nvPr/>
            </p:nvSpPr>
            <p:spPr>
              <a:xfrm>
                <a:off x="947453" y="3936471"/>
                <a:ext cx="885897" cy="49772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18" name="CuadroTexto 319">
              <a:extLst>
                <a:ext uri="{FF2B5EF4-FFF2-40B4-BE49-F238E27FC236}">
                  <a16:creationId xmlns:a16="http://schemas.microsoft.com/office/drawing/2014/main" id="{3E29733B-1DE5-434C-97D6-B2DBD99C12E5}"/>
                </a:ext>
              </a:extLst>
            </p:cNvPr>
            <p:cNvSpPr txBox="1"/>
            <p:nvPr/>
          </p:nvSpPr>
          <p:spPr>
            <a:xfrm>
              <a:off x="4505392" y="4477565"/>
              <a:ext cx="438332"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sp>
          <p:nvSpPr>
            <p:cNvPr id="919" name="CuadroTexto 320">
              <a:extLst>
                <a:ext uri="{FF2B5EF4-FFF2-40B4-BE49-F238E27FC236}">
                  <a16:creationId xmlns:a16="http://schemas.microsoft.com/office/drawing/2014/main" id="{76033883-47B4-4FF4-9E9E-A6182B78336B}"/>
                </a:ext>
              </a:extLst>
            </p:cNvPr>
            <p:cNvSpPr txBox="1"/>
            <p:nvPr/>
          </p:nvSpPr>
          <p:spPr>
            <a:xfrm>
              <a:off x="2651830" y="4643439"/>
              <a:ext cx="543902"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sp>
          <p:nvSpPr>
            <p:cNvPr id="920" name="Rectángulo 321"/>
            <p:cNvSpPr/>
            <p:nvPr/>
          </p:nvSpPr>
          <p:spPr>
            <a:xfrm>
              <a:off x="1226260" y="3692759"/>
              <a:ext cx="3764506" cy="13262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C00000"/>
                  </a:solidFill>
                </a:ln>
              </a:endParaRPr>
            </a:p>
          </p:txBody>
        </p:sp>
        <p:cxnSp>
          <p:nvCxnSpPr>
            <p:cNvPr id="921" name="Conector recto 336"/>
            <p:cNvCxnSpPr>
              <a:cxnSpLocks/>
            </p:cNvCxnSpPr>
            <p:nvPr/>
          </p:nvCxnSpPr>
          <p:spPr>
            <a:xfrm flipH="1">
              <a:off x="4750279" y="4424217"/>
              <a:ext cx="118963" cy="3146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2" name="Conector recto 337"/>
            <p:cNvCxnSpPr>
              <a:cxnSpLocks/>
            </p:cNvCxnSpPr>
            <p:nvPr/>
          </p:nvCxnSpPr>
          <p:spPr>
            <a:xfrm>
              <a:off x="4869242" y="4424217"/>
              <a:ext cx="1" cy="1162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3" name="Conector recto 338"/>
            <p:cNvCxnSpPr>
              <a:cxnSpLocks/>
            </p:cNvCxnSpPr>
            <p:nvPr/>
          </p:nvCxnSpPr>
          <p:spPr>
            <a:xfrm flipH="1">
              <a:off x="4869242" y="4320150"/>
              <a:ext cx="79642" cy="1040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24" name="Grupo 339"/>
            <p:cNvGrpSpPr/>
            <p:nvPr/>
          </p:nvGrpSpPr>
          <p:grpSpPr>
            <a:xfrm>
              <a:off x="3285104" y="3895016"/>
              <a:ext cx="885897" cy="497720"/>
              <a:chOff x="947453" y="3936471"/>
              <a:chExt cx="885897" cy="497720"/>
            </a:xfrm>
          </p:grpSpPr>
          <p:sp>
            <p:nvSpPr>
              <p:cNvPr id="925" name="CuadroTexto 346"/>
              <p:cNvSpPr txBox="1"/>
              <p:nvPr/>
            </p:nvSpPr>
            <p:spPr>
              <a:xfrm>
                <a:off x="1076141" y="4021821"/>
                <a:ext cx="634000" cy="338554"/>
              </a:xfrm>
              <a:prstGeom prst="rect">
                <a:avLst/>
              </a:prstGeom>
              <a:noFill/>
              <a:ln w="19050">
                <a:noFill/>
              </a:ln>
            </p:spPr>
            <p:txBody>
              <a:bodyPr wrap="square" rtlCol="0">
                <a:spAutoFit/>
              </a:bodyPr>
              <a:lstStyle/>
              <a:p>
                <a:r>
                  <a:rPr lang="es-ES" sz="1600" dirty="0">
                    <a:latin typeface="Arial" panose="020B0604020202020204" pitchFamily="34" charset="0"/>
                    <a:cs typeface="Arial" panose="020B0604020202020204" pitchFamily="34" charset="0"/>
                  </a:rPr>
                  <a:t>MNT</a:t>
                </a:r>
                <a:endParaRPr lang="es-ES" sz="800" dirty="0">
                  <a:latin typeface="Arial" panose="020B0604020202020204" pitchFamily="34" charset="0"/>
                  <a:cs typeface="Arial" panose="020B0604020202020204" pitchFamily="34" charset="0"/>
                </a:endParaRPr>
              </a:p>
            </p:txBody>
          </p:sp>
          <p:sp>
            <p:nvSpPr>
              <p:cNvPr id="926" name="Rectángulo redondeado 347"/>
              <p:cNvSpPr/>
              <p:nvPr/>
            </p:nvSpPr>
            <p:spPr>
              <a:xfrm>
                <a:off x="947453" y="3936471"/>
                <a:ext cx="885897" cy="49772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8" name="Grupo 7">
            <a:extLst>
              <a:ext uri="{FF2B5EF4-FFF2-40B4-BE49-F238E27FC236}">
                <a16:creationId xmlns:a16="http://schemas.microsoft.com/office/drawing/2014/main" id="{F8A7BAD8-FD38-4219-81EB-1F08CCDA069D}"/>
              </a:ext>
            </a:extLst>
          </p:cNvPr>
          <p:cNvGrpSpPr/>
          <p:nvPr/>
        </p:nvGrpSpPr>
        <p:grpSpPr>
          <a:xfrm>
            <a:off x="5557763" y="23434492"/>
            <a:ext cx="3786214" cy="1382918"/>
            <a:chOff x="5557763" y="23434492"/>
            <a:chExt cx="3786214" cy="1382918"/>
          </a:xfrm>
        </p:grpSpPr>
        <p:grpSp>
          <p:nvGrpSpPr>
            <p:cNvPr id="933" name="Grupo 322"/>
            <p:cNvGrpSpPr/>
            <p:nvPr/>
          </p:nvGrpSpPr>
          <p:grpSpPr>
            <a:xfrm>
              <a:off x="5873846" y="23443653"/>
              <a:ext cx="203623" cy="332790"/>
              <a:chOff x="938277" y="5105641"/>
              <a:chExt cx="202456" cy="319154"/>
            </a:xfrm>
          </p:grpSpPr>
          <p:cxnSp>
            <p:nvCxnSpPr>
              <p:cNvPr id="956" name="Conector recto 351"/>
              <p:cNvCxnSpPr/>
              <p:nvPr/>
            </p:nvCxnSpPr>
            <p:spPr>
              <a:xfrm flipH="1">
                <a:off x="938277" y="5274772"/>
                <a:ext cx="101229" cy="15002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7" name="Conector recto 352"/>
              <p:cNvCxnSpPr/>
              <p:nvPr/>
            </p:nvCxnSpPr>
            <p:spPr>
              <a:xfrm>
                <a:off x="1039505" y="5274772"/>
                <a:ext cx="101228" cy="15002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8" name="Conector recto 353"/>
              <p:cNvCxnSpPr/>
              <p:nvPr/>
            </p:nvCxnSpPr>
            <p:spPr>
              <a:xfrm flipV="1">
                <a:off x="1039505" y="5105641"/>
                <a:ext cx="0" cy="1691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34" name="Redondear rectángulo de esquina diagonal 324"/>
            <p:cNvSpPr/>
            <p:nvPr/>
          </p:nvSpPr>
          <p:spPr>
            <a:xfrm>
              <a:off x="7183478" y="24509501"/>
              <a:ext cx="290883" cy="160594"/>
            </a:xfrm>
            <a:prstGeom prst="round2DiagRect">
              <a:avLst>
                <a:gd name="adj1" fmla="val 37321"/>
                <a:gd name="adj2" fmla="val 0"/>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935" name="CuadroTexto 325"/>
            <p:cNvSpPr txBox="1"/>
            <p:nvPr/>
          </p:nvSpPr>
          <p:spPr>
            <a:xfrm>
              <a:off x="7161480" y="24486813"/>
              <a:ext cx="547038" cy="224649"/>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sp>
          <p:nvSpPr>
            <p:cNvPr id="936" name="CuadroTexto 326"/>
            <p:cNvSpPr txBox="1"/>
            <p:nvPr/>
          </p:nvSpPr>
          <p:spPr>
            <a:xfrm>
              <a:off x="6473088" y="24510646"/>
              <a:ext cx="750017" cy="208602"/>
            </a:xfrm>
            <a:prstGeom prst="rect">
              <a:avLst/>
            </a:prstGeom>
            <a:noFill/>
          </p:spPr>
          <p:txBody>
            <a:bodyPr wrap="none" rtlCol="0">
              <a:spAutoFit/>
            </a:bodyPr>
            <a:lstStyle/>
            <a:p>
              <a:r>
                <a:rPr lang="es-ES" sz="700" b="1" dirty="0">
                  <a:latin typeface="Arial" panose="020B0604020202020204" pitchFamily="34" charset="0"/>
                  <a:cs typeface="Arial" panose="020B0604020202020204" pitchFamily="34" charset="0"/>
                </a:rPr>
                <a:t>CCDC6 1-223</a:t>
              </a:r>
            </a:p>
          </p:txBody>
        </p:sp>
        <p:cxnSp>
          <p:nvCxnSpPr>
            <p:cNvPr id="937" name="Conector recto 327"/>
            <p:cNvCxnSpPr/>
            <p:nvPr/>
          </p:nvCxnSpPr>
          <p:spPr>
            <a:xfrm flipH="1">
              <a:off x="6238500" y="23937070"/>
              <a:ext cx="759101" cy="78398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8" name="Elipse 328"/>
            <p:cNvSpPr/>
            <p:nvPr/>
          </p:nvSpPr>
          <p:spPr>
            <a:xfrm>
              <a:off x="8266234" y="24038851"/>
              <a:ext cx="615731" cy="28870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39" name="Redondear rectángulo de esquina diagonal 329"/>
            <p:cNvSpPr/>
            <p:nvPr/>
          </p:nvSpPr>
          <p:spPr>
            <a:xfrm>
              <a:off x="8900738" y="24141850"/>
              <a:ext cx="290883" cy="160594"/>
            </a:xfrm>
            <a:prstGeom prst="round2DiagRect">
              <a:avLst>
                <a:gd name="adj1" fmla="val 37321"/>
                <a:gd name="adj2" fmla="val 0"/>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940" name="CuadroTexto 330"/>
            <p:cNvSpPr txBox="1"/>
            <p:nvPr/>
          </p:nvSpPr>
          <p:spPr>
            <a:xfrm>
              <a:off x="8877080" y="24129507"/>
              <a:ext cx="440860" cy="224649"/>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cxnSp>
          <p:nvCxnSpPr>
            <p:cNvPr id="941" name="Conector recto 331"/>
            <p:cNvCxnSpPr/>
            <p:nvPr/>
          </p:nvCxnSpPr>
          <p:spPr>
            <a:xfrm flipH="1">
              <a:off x="7971269" y="23560622"/>
              <a:ext cx="688289" cy="71054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942" name="Grupo 332"/>
            <p:cNvGrpSpPr/>
            <p:nvPr/>
          </p:nvGrpSpPr>
          <p:grpSpPr>
            <a:xfrm>
              <a:off x="9111401" y="23964290"/>
              <a:ext cx="199750" cy="229741"/>
              <a:chOff x="4290177" y="5475116"/>
              <a:chExt cx="198605" cy="220328"/>
            </a:xfrm>
          </p:grpSpPr>
          <p:cxnSp>
            <p:nvCxnSpPr>
              <p:cNvPr id="953" name="Conector recto 348"/>
              <p:cNvCxnSpPr>
                <a:cxnSpLocks/>
              </p:cNvCxnSpPr>
              <p:nvPr/>
            </p:nvCxnSpPr>
            <p:spPr>
              <a:xfrm flipH="1">
                <a:off x="4290177" y="5579183"/>
                <a:ext cx="118963" cy="3146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4" name="Conector recto 349"/>
              <p:cNvCxnSpPr>
                <a:cxnSpLocks/>
              </p:cNvCxnSpPr>
              <p:nvPr/>
            </p:nvCxnSpPr>
            <p:spPr>
              <a:xfrm>
                <a:off x="4409140" y="5579183"/>
                <a:ext cx="1" cy="1162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5" name="Conector recto 350"/>
              <p:cNvCxnSpPr>
                <a:cxnSpLocks/>
              </p:cNvCxnSpPr>
              <p:nvPr/>
            </p:nvCxnSpPr>
            <p:spPr>
              <a:xfrm flipH="1">
                <a:off x="4409140" y="5475116"/>
                <a:ext cx="79642" cy="1040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43" name="CuadroTexto 333"/>
            <p:cNvSpPr txBox="1"/>
            <p:nvPr/>
          </p:nvSpPr>
          <p:spPr>
            <a:xfrm>
              <a:off x="8186950" y="24097799"/>
              <a:ext cx="750017" cy="208602"/>
            </a:xfrm>
            <a:prstGeom prst="rect">
              <a:avLst/>
            </a:prstGeom>
            <a:noFill/>
          </p:spPr>
          <p:txBody>
            <a:bodyPr wrap="none" rtlCol="0">
              <a:spAutoFit/>
            </a:bodyPr>
            <a:lstStyle/>
            <a:p>
              <a:r>
                <a:rPr lang="es-ES" sz="700" b="1" dirty="0">
                  <a:latin typeface="Arial" panose="020B0604020202020204" pitchFamily="34" charset="0"/>
                  <a:cs typeface="Arial" panose="020B0604020202020204" pitchFamily="34" charset="0"/>
                </a:rPr>
                <a:t>CCDC6 1-223</a:t>
              </a:r>
            </a:p>
          </p:txBody>
        </p:sp>
        <p:sp>
          <p:nvSpPr>
            <p:cNvPr id="944" name="CuadroTexto 334"/>
            <p:cNvSpPr txBox="1"/>
            <p:nvPr/>
          </p:nvSpPr>
          <p:spPr>
            <a:xfrm>
              <a:off x="7237092" y="24130080"/>
              <a:ext cx="389740" cy="240694"/>
            </a:xfrm>
            <a:prstGeom prst="rect">
              <a:avLst/>
            </a:prstGeom>
            <a:noFill/>
          </p:spPr>
          <p:txBody>
            <a:bodyPr wrap="square" rtlCol="0">
              <a:spAutoFit/>
            </a:bodyPr>
            <a:lstStyle/>
            <a:p>
              <a:r>
                <a:rPr lang="es-ES" sz="900" b="1" dirty="0">
                  <a:latin typeface="Arial" panose="020B0604020202020204" pitchFamily="34" charset="0"/>
                  <a:cs typeface="Arial" panose="020B0604020202020204" pitchFamily="34" charset="0"/>
                </a:rPr>
                <a:t>and</a:t>
              </a:r>
            </a:p>
          </p:txBody>
        </p:sp>
        <p:sp>
          <p:nvSpPr>
            <p:cNvPr id="945" name="Rectángulo 335"/>
            <p:cNvSpPr/>
            <p:nvPr/>
          </p:nvSpPr>
          <p:spPr>
            <a:xfrm>
              <a:off x="5557763" y="23434492"/>
              <a:ext cx="3786214" cy="138291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46" name="Grupo 340"/>
            <p:cNvGrpSpPr/>
            <p:nvPr/>
          </p:nvGrpSpPr>
          <p:grpSpPr>
            <a:xfrm>
              <a:off x="7314029" y="23495055"/>
              <a:ext cx="891006" cy="518985"/>
              <a:chOff x="947453" y="3936471"/>
              <a:chExt cx="885897" cy="497720"/>
            </a:xfrm>
          </p:grpSpPr>
          <p:sp>
            <p:nvSpPr>
              <p:cNvPr id="951" name="CuadroTexto 344"/>
              <p:cNvSpPr txBox="1"/>
              <p:nvPr/>
            </p:nvSpPr>
            <p:spPr>
              <a:xfrm>
                <a:off x="1076141" y="4021821"/>
                <a:ext cx="634000" cy="338554"/>
              </a:xfrm>
              <a:prstGeom prst="rect">
                <a:avLst/>
              </a:prstGeom>
              <a:noFill/>
              <a:ln w="19050">
                <a:noFill/>
              </a:ln>
            </p:spPr>
            <p:txBody>
              <a:bodyPr wrap="square" rtlCol="0">
                <a:spAutoFit/>
              </a:bodyPr>
              <a:lstStyle/>
              <a:p>
                <a:r>
                  <a:rPr lang="es-ES" sz="1600" dirty="0">
                    <a:latin typeface="Arial" panose="020B0604020202020204" pitchFamily="34" charset="0"/>
                    <a:cs typeface="Arial" panose="020B0604020202020204" pitchFamily="34" charset="0"/>
                  </a:rPr>
                  <a:t>MNT</a:t>
                </a:r>
                <a:endParaRPr lang="es-ES" sz="800" dirty="0">
                  <a:latin typeface="Arial" panose="020B0604020202020204" pitchFamily="34" charset="0"/>
                  <a:cs typeface="Arial" panose="020B0604020202020204" pitchFamily="34" charset="0"/>
                </a:endParaRPr>
              </a:p>
            </p:txBody>
          </p:sp>
          <p:sp>
            <p:nvSpPr>
              <p:cNvPr id="952" name="Rectángulo redondeado 345"/>
              <p:cNvSpPr/>
              <p:nvPr/>
            </p:nvSpPr>
            <p:spPr>
              <a:xfrm>
                <a:off x="947453" y="3936471"/>
                <a:ext cx="885897" cy="49772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47" name="Grupo 341"/>
            <p:cNvGrpSpPr/>
            <p:nvPr/>
          </p:nvGrpSpPr>
          <p:grpSpPr>
            <a:xfrm>
              <a:off x="5703915" y="23797620"/>
              <a:ext cx="891006" cy="518985"/>
              <a:chOff x="947453" y="3936471"/>
              <a:chExt cx="885897" cy="497720"/>
            </a:xfrm>
          </p:grpSpPr>
          <p:sp>
            <p:nvSpPr>
              <p:cNvPr id="949" name="CuadroTexto 342"/>
              <p:cNvSpPr txBox="1"/>
              <p:nvPr/>
            </p:nvSpPr>
            <p:spPr>
              <a:xfrm>
                <a:off x="1076141" y="4021821"/>
                <a:ext cx="634000" cy="338554"/>
              </a:xfrm>
              <a:prstGeom prst="rect">
                <a:avLst/>
              </a:prstGeom>
              <a:noFill/>
              <a:ln w="19050">
                <a:noFill/>
              </a:ln>
            </p:spPr>
            <p:txBody>
              <a:bodyPr wrap="square" rtlCol="0">
                <a:spAutoFit/>
              </a:bodyPr>
              <a:lstStyle/>
              <a:p>
                <a:r>
                  <a:rPr lang="es-ES" sz="1600" dirty="0">
                    <a:latin typeface="Arial" panose="020B0604020202020204" pitchFamily="34" charset="0"/>
                    <a:cs typeface="Arial" panose="020B0604020202020204" pitchFamily="34" charset="0"/>
                  </a:rPr>
                  <a:t>MNT</a:t>
                </a:r>
                <a:endParaRPr lang="es-ES" sz="800" dirty="0">
                  <a:latin typeface="Arial" panose="020B0604020202020204" pitchFamily="34" charset="0"/>
                  <a:cs typeface="Arial" panose="020B0604020202020204" pitchFamily="34" charset="0"/>
                </a:endParaRPr>
              </a:p>
            </p:txBody>
          </p:sp>
          <p:sp>
            <p:nvSpPr>
              <p:cNvPr id="950" name="Rectángulo redondeado 343"/>
              <p:cNvSpPr/>
              <p:nvPr/>
            </p:nvSpPr>
            <p:spPr>
              <a:xfrm>
                <a:off x="947453" y="3936471"/>
                <a:ext cx="885897" cy="49772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48" name="Elipse 437"/>
            <p:cNvSpPr/>
            <p:nvPr/>
          </p:nvSpPr>
          <p:spPr>
            <a:xfrm>
              <a:off x="6543057" y="24459478"/>
              <a:ext cx="615731" cy="28870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7" name="Grupo 6">
            <a:extLst>
              <a:ext uri="{FF2B5EF4-FFF2-40B4-BE49-F238E27FC236}">
                <a16:creationId xmlns:a16="http://schemas.microsoft.com/office/drawing/2014/main" id="{D986B950-97F3-4CA2-B4E8-DEEBB4D51B94}"/>
              </a:ext>
            </a:extLst>
          </p:cNvPr>
          <p:cNvGrpSpPr/>
          <p:nvPr/>
        </p:nvGrpSpPr>
        <p:grpSpPr>
          <a:xfrm>
            <a:off x="5557763" y="25291881"/>
            <a:ext cx="3870469" cy="1382918"/>
            <a:chOff x="5557763" y="25291881"/>
            <a:chExt cx="3870469" cy="1382918"/>
          </a:xfrm>
        </p:grpSpPr>
        <p:sp>
          <p:nvSpPr>
            <p:cNvPr id="960" name="Elipse 360"/>
            <p:cNvSpPr/>
            <p:nvPr/>
          </p:nvSpPr>
          <p:spPr>
            <a:xfrm>
              <a:off x="6685484" y="26279264"/>
              <a:ext cx="531748" cy="272284"/>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61" name="Redondear rectángulo de esquina diagonal 361"/>
            <p:cNvSpPr/>
            <p:nvPr/>
          </p:nvSpPr>
          <p:spPr>
            <a:xfrm>
              <a:off x="7233696" y="26343350"/>
              <a:ext cx="255128" cy="137127"/>
            </a:xfrm>
            <a:prstGeom prst="round2DiagRect">
              <a:avLst>
                <a:gd name="adj1" fmla="val 37321"/>
                <a:gd name="adj2" fmla="val 0"/>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962" name="CuadroTexto 362"/>
            <p:cNvSpPr txBox="1"/>
            <p:nvPr/>
          </p:nvSpPr>
          <p:spPr>
            <a:xfrm>
              <a:off x="7183585" y="26291982"/>
              <a:ext cx="447793" cy="224649"/>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sp>
          <p:nvSpPr>
            <p:cNvPr id="963" name="CuadroTexto 363"/>
            <p:cNvSpPr txBox="1"/>
            <p:nvPr/>
          </p:nvSpPr>
          <p:spPr>
            <a:xfrm>
              <a:off x="6596642" y="26327570"/>
              <a:ext cx="675854" cy="192556"/>
            </a:xfrm>
            <a:prstGeom prst="rect">
              <a:avLst/>
            </a:prstGeom>
            <a:noFill/>
          </p:spPr>
          <p:txBody>
            <a:bodyPr wrap="none" rtlCol="0">
              <a:spAutoFit/>
            </a:bodyPr>
            <a:lstStyle/>
            <a:p>
              <a:r>
                <a:rPr lang="es-ES" sz="600" b="1" dirty="0">
                  <a:latin typeface="Arial" panose="020B0604020202020204" pitchFamily="34" charset="0"/>
                  <a:cs typeface="Arial" panose="020B0604020202020204" pitchFamily="34" charset="0"/>
                </a:rPr>
                <a:t>CCDC6 1-101</a:t>
              </a:r>
            </a:p>
          </p:txBody>
        </p:sp>
        <p:cxnSp>
          <p:nvCxnSpPr>
            <p:cNvPr id="964" name="Conector recto 364"/>
            <p:cNvCxnSpPr/>
            <p:nvPr/>
          </p:nvCxnSpPr>
          <p:spPr>
            <a:xfrm flipH="1">
              <a:off x="6353762" y="25801034"/>
              <a:ext cx="687268" cy="67498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965" name="Grupo 365"/>
            <p:cNvGrpSpPr/>
            <p:nvPr/>
          </p:nvGrpSpPr>
          <p:grpSpPr>
            <a:xfrm>
              <a:off x="5887579" y="25310456"/>
              <a:ext cx="178596" cy="284159"/>
              <a:chOff x="8037687" y="5083752"/>
              <a:chExt cx="177572" cy="272516"/>
            </a:xfrm>
          </p:grpSpPr>
          <p:cxnSp>
            <p:nvCxnSpPr>
              <p:cNvPr id="982" name="Conector recto 382"/>
              <p:cNvCxnSpPr/>
              <p:nvPr/>
            </p:nvCxnSpPr>
            <p:spPr>
              <a:xfrm flipH="1">
                <a:off x="8037687" y="5228168"/>
                <a:ext cx="88787" cy="1281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3" name="Conector recto 383"/>
              <p:cNvCxnSpPr/>
              <p:nvPr/>
            </p:nvCxnSpPr>
            <p:spPr>
              <a:xfrm>
                <a:off x="8126473" y="5228168"/>
                <a:ext cx="88786" cy="1281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4" name="Conector recto 384"/>
              <p:cNvCxnSpPr/>
              <p:nvPr/>
            </p:nvCxnSpPr>
            <p:spPr>
              <a:xfrm flipV="1">
                <a:off x="8126473" y="5083752"/>
                <a:ext cx="0" cy="14441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66" name="Redondear rectángulo de esquina diagonal 367"/>
            <p:cNvSpPr/>
            <p:nvPr/>
          </p:nvSpPr>
          <p:spPr>
            <a:xfrm>
              <a:off x="8922376" y="26338220"/>
              <a:ext cx="255128" cy="137127"/>
            </a:xfrm>
            <a:prstGeom prst="round2DiagRect">
              <a:avLst>
                <a:gd name="adj1" fmla="val 37321"/>
                <a:gd name="adj2" fmla="val 0"/>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967" name="CuadroTexto 368"/>
            <p:cNvSpPr txBox="1"/>
            <p:nvPr/>
          </p:nvSpPr>
          <p:spPr>
            <a:xfrm>
              <a:off x="8890997" y="26310737"/>
              <a:ext cx="537235" cy="224649"/>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cxnSp>
          <p:nvCxnSpPr>
            <p:cNvPr id="968" name="Conector recto 369"/>
            <p:cNvCxnSpPr/>
            <p:nvPr/>
          </p:nvCxnSpPr>
          <p:spPr>
            <a:xfrm flipH="1">
              <a:off x="8155342" y="25779857"/>
              <a:ext cx="837309" cy="585834"/>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9" name="Conector recto 370"/>
            <p:cNvCxnSpPr/>
            <p:nvPr/>
          </p:nvCxnSpPr>
          <p:spPr>
            <a:xfrm flipH="1">
              <a:off x="9107144" y="26279264"/>
              <a:ext cx="104942" cy="2801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0" name="Conector recto 371"/>
            <p:cNvCxnSpPr/>
            <p:nvPr/>
          </p:nvCxnSpPr>
          <p:spPr>
            <a:xfrm>
              <a:off x="9212086" y="26279264"/>
              <a:ext cx="1" cy="1035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1" name="Conector recto 372"/>
            <p:cNvCxnSpPr/>
            <p:nvPr/>
          </p:nvCxnSpPr>
          <p:spPr>
            <a:xfrm flipH="1">
              <a:off x="9212086" y="26186607"/>
              <a:ext cx="70256" cy="9265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72" name="Rectángulo 373"/>
            <p:cNvSpPr/>
            <p:nvPr/>
          </p:nvSpPr>
          <p:spPr>
            <a:xfrm>
              <a:off x="5557763" y="25291881"/>
              <a:ext cx="3786214" cy="1382918"/>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3" name="CuadroTexto 374"/>
            <p:cNvSpPr txBox="1"/>
            <p:nvPr/>
          </p:nvSpPr>
          <p:spPr>
            <a:xfrm>
              <a:off x="7165468" y="25770008"/>
              <a:ext cx="389740" cy="240694"/>
            </a:xfrm>
            <a:prstGeom prst="rect">
              <a:avLst/>
            </a:prstGeom>
            <a:noFill/>
          </p:spPr>
          <p:txBody>
            <a:bodyPr wrap="square" rtlCol="0">
              <a:spAutoFit/>
            </a:bodyPr>
            <a:lstStyle/>
            <a:p>
              <a:r>
                <a:rPr lang="es-ES" sz="900" b="1" dirty="0">
                  <a:latin typeface="Arial" panose="020B0604020202020204" pitchFamily="34" charset="0"/>
                  <a:cs typeface="Arial" panose="020B0604020202020204" pitchFamily="34" charset="0"/>
                </a:rPr>
                <a:t>and</a:t>
              </a:r>
            </a:p>
          </p:txBody>
        </p:sp>
        <p:sp>
          <p:nvSpPr>
            <p:cNvPr id="974" name="CuadroTexto 375"/>
            <p:cNvSpPr txBox="1"/>
            <p:nvPr/>
          </p:nvSpPr>
          <p:spPr>
            <a:xfrm>
              <a:off x="8268427" y="26320018"/>
              <a:ext cx="675854" cy="192556"/>
            </a:xfrm>
            <a:prstGeom prst="rect">
              <a:avLst/>
            </a:prstGeom>
            <a:noFill/>
          </p:spPr>
          <p:txBody>
            <a:bodyPr wrap="none" rtlCol="0">
              <a:spAutoFit/>
            </a:bodyPr>
            <a:lstStyle/>
            <a:p>
              <a:r>
                <a:rPr lang="es-ES" sz="600" b="1" dirty="0">
                  <a:latin typeface="Arial" panose="020B0604020202020204" pitchFamily="34" charset="0"/>
                  <a:cs typeface="Arial" panose="020B0604020202020204" pitchFamily="34" charset="0"/>
                </a:rPr>
                <a:t>CCDC6 1-101</a:t>
              </a:r>
            </a:p>
          </p:txBody>
        </p:sp>
        <p:grpSp>
          <p:nvGrpSpPr>
            <p:cNvPr id="975" name="Grupo 376"/>
            <p:cNvGrpSpPr/>
            <p:nvPr/>
          </p:nvGrpSpPr>
          <p:grpSpPr>
            <a:xfrm>
              <a:off x="5682514" y="25626053"/>
              <a:ext cx="891006" cy="518985"/>
              <a:chOff x="947453" y="3936471"/>
              <a:chExt cx="885897" cy="497720"/>
            </a:xfrm>
          </p:grpSpPr>
          <p:sp>
            <p:nvSpPr>
              <p:cNvPr id="980" name="CuadroTexto 380"/>
              <p:cNvSpPr txBox="1"/>
              <p:nvPr/>
            </p:nvSpPr>
            <p:spPr>
              <a:xfrm>
                <a:off x="1076141" y="4021821"/>
                <a:ext cx="634000" cy="338554"/>
              </a:xfrm>
              <a:prstGeom prst="rect">
                <a:avLst/>
              </a:prstGeom>
              <a:noFill/>
              <a:ln w="19050">
                <a:noFill/>
              </a:ln>
            </p:spPr>
            <p:txBody>
              <a:bodyPr wrap="square" rtlCol="0">
                <a:spAutoFit/>
              </a:bodyPr>
              <a:lstStyle/>
              <a:p>
                <a:r>
                  <a:rPr lang="es-ES" sz="1600" dirty="0">
                    <a:latin typeface="Arial" panose="020B0604020202020204" pitchFamily="34" charset="0"/>
                    <a:cs typeface="Arial" panose="020B0604020202020204" pitchFamily="34" charset="0"/>
                  </a:rPr>
                  <a:t>MNT</a:t>
                </a:r>
                <a:endParaRPr lang="es-ES" sz="800" dirty="0">
                  <a:latin typeface="Arial" panose="020B0604020202020204" pitchFamily="34" charset="0"/>
                  <a:cs typeface="Arial" panose="020B0604020202020204" pitchFamily="34" charset="0"/>
                </a:endParaRPr>
              </a:p>
            </p:txBody>
          </p:sp>
          <p:sp>
            <p:nvSpPr>
              <p:cNvPr id="981" name="Rectángulo redondeado 381"/>
              <p:cNvSpPr/>
              <p:nvPr/>
            </p:nvSpPr>
            <p:spPr>
              <a:xfrm>
                <a:off x="947453" y="3936471"/>
                <a:ext cx="885897" cy="49772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76" name="Grupo 377"/>
            <p:cNvGrpSpPr/>
            <p:nvPr/>
          </p:nvGrpSpPr>
          <p:grpSpPr>
            <a:xfrm>
              <a:off x="7764299" y="25425765"/>
              <a:ext cx="891006" cy="518985"/>
              <a:chOff x="947453" y="3936471"/>
              <a:chExt cx="885897" cy="497720"/>
            </a:xfrm>
          </p:grpSpPr>
          <p:sp>
            <p:nvSpPr>
              <p:cNvPr id="978" name="CuadroTexto 378"/>
              <p:cNvSpPr txBox="1"/>
              <p:nvPr/>
            </p:nvSpPr>
            <p:spPr>
              <a:xfrm>
                <a:off x="1076141" y="4021821"/>
                <a:ext cx="634000" cy="338554"/>
              </a:xfrm>
              <a:prstGeom prst="rect">
                <a:avLst/>
              </a:prstGeom>
              <a:noFill/>
              <a:ln w="19050">
                <a:noFill/>
              </a:ln>
            </p:spPr>
            <p:txBody>
              <a:bodyPr wrap="square" rtlCol="0">
                <a:spAutoFit/>
              </a:bodyPr>
              <a:lstStyle/>
              <a:p>
                <a:r>
                  <a:rPr lang="es-ES" sz="1600" dirty="0">
                    <a:latin typeface="Arial" panose="020B0604020202020204" pitchFamily="34" charset="0"/>
                    <a:cs typeface="Arial" panose="020B0604020202020204" pitchFamily="34" charset="0"/>
                  </a:rPr>
                  <a:t>MNT</a:t>
                </a:r>
                <a:endParaRPr lang="es-ES" sz="800" dirty="0">
                  <a:latin typeface="Arial" panose="020B0604020202020204" pitchFamily="34" charset="0"/>
                  <a:cs typeface="Arial" panose="020B0604020202020204" pitchFamily="34" charset="0"/>
                </a:endParaRPr>
              </a:p>
            </p:txBody>
          </p:sp>
          <p:sp>
            <p:nvSpPr>
              <p:cNvPr id="979" name="Rectángulo redondeado 379"/>
              <p:cNvSpPr/>
              <p:nvPr/>
            </p:nvSpPr>
            <p:spPr>
              <a:xfrm>
                <a:off x="947453" y="3936471"/>
                <a:ext cx="885897" cy="49772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77" name="Elipse 515"/>
            <p:cNvSpPr/>
            <p:nvPr/>
          </p:nvSpPr>
          <p:spPr>
            <a:xfrm>
              <a:off x="8333381" y="26257317"/>
              <a:ext cx="531748" cy="272284"/>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057" name="1056 Imagen"/>
          <p:cNvPicPr/>
          <p:nvPr/>
        </p:nvPicPr>
        <p:blipFill>
          <a:blip r:embed="rId13">
            <a:extLst>
              <a:ext uri="{28A0092B-C50C-407E-A947-70E740481C1C}">
                <a14:useLocalDpi xmlns:a14="http://schemas.microsoft.com/office/drawing/2010/main" val="0"/>
              </a:ext>
            </a:extLst>
          </a:blip>
          <a:srcRect/>
          <a:stretch>
            <a:fillRect/>
          </a:stretch>
        </p:blipFill>
        <p:spPr bwMode="auto">
          <a:xfrm>
            <a:off x="1557234" y="30889640"/>
            <a:ext cx="5380735" cy="2500330"/>
          </a:xfrm>
          <a:prstGeom prst="rect">
            <a:avLst/>
          </a:prstGeom>
          <a:noFill/>
        </p:spPr>
      </p:pic>
      <p:grpSp>
        <p:nvGrpSpPr>
          <p:cNvPr id="1060" name="1059 Grupo"/>
          <p:cNvGrpSpPr/>
          <p:nvPr/>
        </p:nvGrpSpPr>
        <p:grpSpPr>
          <a:xfrm>
            <a:off x="25707570" y="22245642"/>
            <a:ext cx="6282253" cy="5195320"/>
            <a:chOff x="5554072" y="641893"/>
            <a:chExt cx="6282253" cy="5195320"/>
          </a:xfrm>
        </p:grpSpPr>
        <p:sp>
          <p:nvSpPr>
            <p:cNvPr id="1061" name="CuadroTexto 29">
              <a:extLst>
                <a:ext uri="{FF2B5EF4-FFF2-40B4-BE49-F238E27FC236}">
                  <a16:creationId xmlns:a16="http://schemas.microsoft.com/office/drawing/2014/main" id="{BFF2584C-A163-40EF-9CEA-3CF6EC8508AA}"/>
                </a:ext>
              </a:extLst>
            </p:cNvPr>
            <p:cNvSpPr txBox="1"/>
            <p:nvPr/>
          </p:nvSpPr>
          <p:spPr>
            <a:xfrm>
              <a:off x="11221252" y="1758116"/>
              <a:ext cx="476412"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MNT</a:t>
              </a:r>
            </a:p>
          </p:txBody>
        </p:sp>
        <p:sp>
          <p:nvSpPr>
            <p:cNvPr id="1062" name="CuadroTexto 30">
              <a:extLst>
                <a:ext uri="{FF2B5EF4-FFF2-40B4-BE49-F238E27FC236}">
                  <a16:creationId xmlns:a16="http://schemas.microsoft.com/office/drawing/2014/main" id="{D262A7CC-C0E7-46F8-997D-F483720A42F5}"/>
                </a:ext>
              </a:extLst>
            </p:cNvPr>
            <p:cNvSpPr txBox="1"/>
            <p:nvPr/>
          </p:nvSpPr>
          <p:spPr>
            <a:xfrm>
              <a:off x="11185185" y="2199035"/>
              <a:ext cx="651140"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a:t>
              </a:r>
            </a:p>
          </p:txBody>
        </p:sp>
        <p:sp>
          <p:nvSpPr>
            <p:cNvPr id="1063" name="CuadroTexto 31">
              <a:extLst>
                <a:ext uri="{FF2B5EF4-FFF2-40B4-BE49-F238E27FC236}">
                  <a16:creationId xmlns:a16="http://schemas.microsoft.com/office/drawing/2014/main" id="{8B1DD2EA-F82C-4AC5-A05D-582EA17CA811}"/>
                </a:ext>
              </a:extLst>
            </p:cNvPr>
            <p:cNvSpPr txBox="1"/>
            <p:nvPr/>
          </p:nvSpPr>
          <p:spPr>
            <a:xfrm>
              <a:off x="11185185" y="2668818"/>
              <a:ext cx="651140"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a:t>
              </a:r>
            </a:p>
          </p:txBody>
        </p:sp>
        <p:sp>
          <p:nvSpPr>
            <p:cNvPr id="1064" name="CuadroTexto 28">
              <a:extLst>
                <a:ext uri="{FF2B5EF4-FFF2-40B4-BE49-F238E27FC236}">
                  <a16:creationId xmlns:a16="http://schemas.microsoft.com/office/drawing/2014/main" id="{5470BBA2-8EF3-4E93-BCA2-5704463E1EDB}"/>
                </a:ext>
              </a:extLst>
            </p:cNvPr>
            <p:cNvSpPr txBox="1"/>
            <p:nvPr/>
          </p:nvSpPr>
          <p:spPr>
            <a:xfrm>
              <a:off x="5820958" y="1184546"/>
              <a:ext cx="423286"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IP</a:t>
              </a:r>
            </a:p>
          </p:txBody>
        </p:sp>
        <p:sp>
          <p:nvSpPr>
            <p:cNvPr id="1065" name="CuadroTexto 32">
              <a:extLst>
                <a:ext uri="{FF2B5EF4-FFF2-40B4-BE49-F238E27FC236}">
                  <a16:creationId xmlns:a16="http://schemas.microsoft.com/office/drawing/2014/main" id="{5A3F2BEC-E355-45B7-9546-AB111A5A6884}"/>
                </a:ext>
              </a:extLst>
            </p:cNvPr>
            <p:cNvSpPr txBox="1"/>
            <p:nvPr/>
          </p:nvSpPr>
          <p:spPr>
            <a:xfrm>
              <a:off x="7376867" y="3095580"/>
              <a:ext cx="584287"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MNT</a:t>
              </a:r>
            </a:p>
          </p:txBody>
        </p:sp>
        <p:pic>
          <p:nvPicPr>
            <p:cNvPr id="1066" name="Imagen 33">
              <a:extLst>
                <a:ext uri="{FF2B5EF4-FFF2-40B4-BE49-F238E27FC236}">
                  <a16:creationId xmlns:a16="http://schemas.microsoft.com/office/drawing/2014/main" id="{3CBF4A6F-F32B-4735-BC70-8671E52947BA}"/>
                </a:ext>
              </a:extLst>
            </p:cNvPr>
            <p:cNvPicPr>
              <a:picLocks noChangeAspect="1"/>
            </p:cNvPicPr>
            <p:nvPr/>
          </p:nvPicPr>
          <p:blipFill rotWithShape="1">
            <a:blip r:embed="rId14"/>
            <a:srcRect l="13985" t="25163" r="67985" b="66851"/>
            <a:stretch/>
          </p:blipFill>
          <p:spPr>
            <a:xfrm>
              <a:off x="6248276" y="3853265"/>
              <a:ext cx="1142949" cy="363995"/>
            </a:xfrm>
            <a:prstGeom prst="rect">
              <a:avLst/>
            </a:prstGeom>
            <a:ln>
              <a:solidFill>
                <a:schemeClr val="tx1"/>
              </a:solidFill>
            </a:ln>
          </p:spPr>
        </p:pic>
        <p:sp>
          <p:nvSpPr>
            <p:cNvPr id="1067" name="CuadroTexto 34">
              <a:extLst>
                <a:ext uri="{FF2B5EF4-FFF2-40B4-BE49-F238E27FC236}">
                  <a16:creationId xmlns:a16="http://schemas.microsoft.com/office/drawing/2014/main" id="{7DE2DDD5-5679-4E50-88BD-497E73C69532}"/>
                </a:ext>
              </a:extLst>
            </p:cNvPr>
            <p:cNvSpPr txBox="1"/>
            <p:nvPr/>
          </p:nvSpPr>
          <p:spPr>
            <a:xfrm>
              <a:off x="7376867" y="3937793"/>
              <a:ext cx="1051395"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COOMASSIE</a:t>
              </a:r>
            </a:p>
          </p:txBody>
        </p:sp>
        <p:sp>
          <p:nvSpPr>
            <p:cNvPr id="1068" name="CuadroTexto 35">
              <a:extLst>
                <a:ext uri="{FF2B5EF4-FFF2-40B4-BE49-F238E27FC236}">
                  <a16:creationId xmlns:a16="http://schemas.microsoft.com/office/drawing/2014/main" id="{DFD96BBE-2CA7-43B0-8747-366A6E52FF69}"/>
                </a:ext>
              </a:extLst>
            </p:cNvPr>
            <p:cNvSpPr txBox="1"/>
            <p:nvPr/>
          </p:nvSpPr>
          <p:spPr>
            <a:xfrm>
              <a:off x="7376867" y="3483947"/>
              <a:ext cx="715158"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p>
          </p:txBody>
        </p:sp>
        <p:cxnSp>
          <p:nvCxnSpPr>
            <p:cNvPr id="1069" name="Conector recto 36">
              <a:extLst>
                <a:ext uri="{FF2B5EF4-FFF2-40B4-BE49-F238E27FC236}">
                  <a16:creationId xmlns:a16="http://schemas.microsoft.com/office/drawing/2014/main" id="{30EC88EC-C75C-4A7F-B04A-57C9A5744512}"/>
                </a:ext>
              </a:extLst>
            </p:cNvPr>
            <p:cNvCxnSpPr/>
            <p:nvPr/>
          </p:nvCxnSpPr>
          <p:spPr>
            <a:xfrm>
              <a:off x="6075847" y="2266213"/>
              <a:ext cx="283849" cy="0"/>
            </a:xfrm>
            <a:prstGeom prst="line">
              <a:avLst/>
            </a:prstGeom>
          </p:spPr>
          <p:style>
            <a:lnRef idx="1">
              <a:schemeClr val="dk1"/>
            </a:lnRef>
            <a:fillRef idx="0">
              <a:schemeClr val="dk1"/>
            </a:fillRef>
            <a:effectRef idx="0">
              <a:schemeClr val="dk1"/>
            </a:effectRef>
            <a:fontRef idx="minor">
              <a:schemeClr val="tx1"/>
            </a:fontRef>
          </p:style>
        </p:cxnSp>
        <p:sp>
          <p:nvSpPr>
            <p:cNvPr id="1070" name="CuadroTexto 37">
              <a:extLst>
                <a:ext uri="{FF2B5EF4-FFF2-40B4-BE49-F238E27FC236}">
                  <a16:creationId xmlns:a16="http://schemas.microsoft.com/office/drawing/2014/main" id="{6B2334AA-D57B-4237-AD1A-75346ABB8D14}"/>
                </a:ext>
              </a:extLst>
            </p:cNvPr>
            <p:cNvSpPr txBox="1"/>
            <p:nvPr/>
          </p:nvSpPr>
          <p:spPr>
            <a:xfrm>
              <a:off x="5560666" y="1737515"/>
              <a:ext cx="78950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071" name="Conector recto 38">
              <a:extLst>
                <a:ext uri="{FF2B5EF4-FFF2-40B4-BE49-F238E27FC236}">
                  <a16:creationId xmlns:a16="http://schemas.microsoft.com/office/drawing/2014/main" id="{0EEE3B91-E66C-442B-A092-961AF5A3D0F2}"/>
                </a:ext>
              </a:extLst>
            </p:cNvPr>
            <p:cNvCxnSpPr/>
            <p:nvPr/>
          </p:nvCxnSpPr>
          <p:spPr>
            <a:xfrm>
              <a:off x="6088363" y="1860726"/>
              <a:ext cx="223154" cy="0"/>
            </a:xfrm>
            <a:prstGeom prst="line">
              <a:avLst/>
            </a:prstGeom>
          </p:spPr>
          <p:style>
            <a:lnRef idx="1">
              <a:schemeClr val="dk1"/>
            </a:lnRef>
            <a:fillRef idx="0">
              <a:schemeClr val="dk1"/>
            </a:fillRef>
            <a:effectRef idx="0">
              <a:schemeClr val="dk1"/>
            </a:effectRef>
            <a:fontRef idx="minor">
              <a:schemeClr val="tx1"/>
            </a:fontRef>
          </p:style>
        </p:cxnSp>
        <p:sp>
          <p:nvSpPr>
            <p:cNvPr id="1072" name="CuadroTexto 39">
              <a:extLst>
                <a:ext uri="{FF2B5EF4-FFF2-40B4-BE49-F238E27FC236}">
                  <a16:creationId xmlns:a16="http://schemas.microsoft.com/office/drawing/2014/main" id="{6168FA79-79B2-4C2D-AA33-641B639709A6}"/>
                </a:ext>
              </a:extLst>
            </p:cNvPr>
            <p:cNvSpPr txBox="1"/>
            <p:nvPr/>
          </p:nvSpPr>
          <p:spPr>
            <a:xfrm>
              <a:off x="5568810" y="2140880"/>
              <a:ext cx="78950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073" name="Conector recto 40">
              <a:extLst>
                <a:ext uri="{FF2B5EF4-FFF2-40B4-BE49-F238E27FC236}">
                  <a16:creationId xmlns:a16="http://schemas.microsoft.com/office/drawing/2014/main" id="{34FD2FA1-E7E7-40B4-939C-A44FCA22AE4D}"/>
                </a:ext>
              </a:extLst>
            </p:cNvPr>
            <p:cNvCxnSpPr/>
            <p:nvPr/>
          </p:nvCxnSpPr>
          <p:spPr>
            <a:xfrm>
              <a:off x="6066172" y="2719636"/>
              <a:ext cx="283849" cy="0"/>
            </a:xfrm>
            <a:prstGeom prst="line">
              <a:avLst/>
            </a:prstGeom>
          </p:spPr>
          <p:style>
            <a:lnRef idx="1">
              <a:schemeClr val="dk1"/>
            </a:lnRef>
            <a:fillRef idx="0">
              <a:schemeClr val="dk1"/>
            </a:fillRef>
            <a:effectRef idx="0">
              <a:schemeClr val="dk1"/>
            </a:effectRef>
            <a:fontRef idx="minor">
              <a:schemeClr val="tx1"/>
            </a:fontRef>
          </p:style>
        </p:cxnSp>
        <p:sp>
          <p:nvSpPr>
            <p:cNvPr id="1074" name="CuadroTexto 41">
              <a:extLst>
                <a:ext uri="{FF2B5EF4-FFF2-40B4-BE49-F238E27FC236}">
                  <a16:creationId xmlns:a16="http://schemas.microsoft.com/office/drawing/2014/main" id="{3D325AFC-B122-46D5-89D4-67B07034956E}"/>
                </a:ext>
              </a:extLst>
            </p:cNvPr>
            <p:cNvSpPr txBox="1"/>
            <p:nvPr/>
          </p:nvSpPr>
          <p:spPr>
            <a:xfrm>
              <a:off x="5554775" y="2600525"/>
              <a:ext cx="78950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075" name="Conector recto 42">
              <a:extLst>
                <a:ext uri="{FF2B5EF4-FFF2-40B4-BE49-F238E27FC236}">
                  <a16:creationId xmlns:a16="http://schemas.microsoft.com/office/drawing/2014/main" id="{B77D66C1-AEC0-438E-93BD-0E6FA114E96B}"/>
                </a:ext>
              </a:extLst>
            </p:cNvPr>
            <p:cNvCxnSpPr/>
            <p:nvPr/>
          </p:nvCxnSpPr>
          <p:spPr>
            <a:xfrm>
              <a:off x="6086329" y="3171295"/>
              <a:ext cx="256239" cy="0"/>
            </a:xfrm>
            <a:prstGeom prst="line">
              <a:avLst/>
            </a:prstGeom>
          </p:spPr>
          <p:style>
            <a:lnRef idx="1">
              <a:schemeClr val="dk1"/>
            </a:lnRef>
            <a:fillRef idx="0">
              <a:schemeClr val="dk1"/>
            </a:fillRef>
            <a:effectRef idx="0">
              <a:schemeClr val="dk1"/>
            </a:effectRef>
            <a:fontRef idx="minor">
              <a:schemeClr val="tx1"/>
            </a:fontRef>
          </p:style>
        </p:cxnSp>
        <p:sp>
          <p:nvSpPr>
            <p:cNvPr id="1076" name="CuadroTexto 43">
              <a:extLst>
                <a:ext uri="{FF2B5EF4-FFF2-40B4-BE49-F238E27FC236}">
                  <a16:creationId xmlns:a16="http://schemas.microsoft.com/office/drawing/2014/main" id="{C0522746-9C3C-49B0-8D9E-EB29CA366AFB}"/>
                </a:ext>
              </a:extLst>
            </p:cNvPr>
            <p:cNvSpPr txBox="1"/>
            <p:nvPr/>
          </p:nvSpPr>
          <p:spPr>
            <a:xfrm>
              <a:off x="5556083" y="3037545"/>
              <a:ext cx="661241"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077" name="Conector recto 44">
              <a:extLst>
                <a:ext uri="{FF2B5EF4-FFF2-40B4-BE49-F238E27FC236}">
                  <a16:creationId xmlns:a16="http://schemas.microsoft.com/office/drawing/2014/main" id="{E170E2FC-62E9-4AB7-9182-B24184E19AF7}"/>
                </a:ext>
              </a:extLst>
            </p:cNvPr>
            <p:cNvCxnSpPr/>
            <p:nvPr/>
          </p:nvCxnSpPr>
          <p:spPr>
            <a:xfrm>
              <a:off x="6096647" y="3591270"/>
              <a:ext cx="225556" cy="0"/>
            </a:xfrm>
            <a:prstGeom prst="line">
              <a:avLst/>
            </a:prstGeom>
          </p:spPr>
          <p:style>
            <a:lnRef idx="1">
              <a:schemeClr val="dk1"/>
            </a:lnRef>
            <a:fillRef idx="0">
              <a:schemeClr val="dk1"/>
            </a:fillRef>
            <a:effectRef idx="0">
              <a:schemeClr val="dk1"/>
            </a:effectRef>
            <a:fontRef idx="minor">
              <a:schemeClr val="tx1"/>
            </a:fontRef>
          </p:style>
        </p:cxnSp>
        <p:sp>
          <p:nvSpPr>
            <p:cNvPr id="1078" name="CuadroTexto 45">
              <a:extLst>
                <a:ext uri="{FF2B5EF4-FFF2-40B4-BE49-F238E27FC236}">
                  <a16:creationId xmlns:a16="http://schemas.microsoft.com/office/drawing/2014/main" id="{A9727740-CA06-42B0-9ACA-E41A46926A12}"/>
                </a:ext>
              </a:extLst>
            </p:cNvPr>
            <p:cNvSpPr txBox="1"/>
            <p:nvPr/>
          </p:nvSpPr>
          <p:spPr>
            <a:xfrm>
              <a:off x="5581425" y="3437088"/>
              <a:ext cx="661241"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079" name="CuadroTexto 46">
              <a:extLst>
                <a:ext uri="{FF2B5EF4-FFF2-40B4-BE49-F238E27FC236}">
                  <a16:creationId xmlns:a16="http://schemas.microsoft.com/office/drawing/2014/main" id="{D2A8B9A8-235D-4903-B99B-A21A1B9EA720}"/>
                </a:ext>
              </a:extLst>
            </p:cNvPr>
            <p:cNvSpPr txBox="1"/>
            <p:nvPr/>
          </p:nvSpPr>
          <p:spPr>
            <a:xfrm rot="18131806">
              <a:off x="8688751" y="1074544"/>
              <a:ext cx="1119217"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Anti-MNT </a:t>
              </a:r>
              <a:r>
                <a:rPr lang="es-ES" sz="1000" b="1" dirty="0" err="1">
                  <a:latin typeface="Arial" panose="020B0604020202020204" pitchFamily="34" charset="0"/>
                  <a:cs typeface="Arial" panose="020B0604020202020204" pitchFamily="34" charset="0"/>
                </a:rPr>
                <a:t>Cyto</a:t>
              </a:r>
              <a:endParaRPr lang="es-ES" sz="1000" b="1" dirty="0">
                <a:latin typeface="Arial" panose="020B0604020202020204" pitchFamily="34" charset="0"/>
                <a:cs typeface="Arial" panose="020B0604020202020204" pitchFamily="34" charset="0"/>
              </a:endParaRPr>
            </a:p>
          </p:txBody>
        </p:sp>
        <p:sp>
          <p:nvSpPr>
            <p:cNvPr id="1080" name="CuadroTexto 47">
              <a:extLst>
                <a:ext uri="{FF2B5EF4-FFF2-40B4-BE49-F238E27FC236}">
                  <a16:creationId xmlns:a16="http://schemas.microsoft.com/office/drawing/2014/main" id="{F37E27EC-39DA-4D09-BCE4-7AF94145DD8C}"/>
                </a:ext>
              </a:extLst>
            </p:cNvPr>
            <p:cNvSpPr txBox="1"/>
            <p:nvPr/>
          </p:nvSpPr>
          <p:spPr>
            <a:xfrm rot="18131806">
              <a:off x="8162633" y="1191507"/>
              <a:ext cx="744114"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IgG </a:t>
              </a:r>
              <a:r>
                <a:rPr lang="es-ES" sz="1000" b="1" dirty="0" err="1">
                  <a:latin typeface="Arial" panose="020B0604020202020204" pitchFamily="34" charset="0"/>
                  <a:cs typeface="Arial" panose="020B0604020202020204" pitchFamily="34" charset="0"/>
                </a:rPr>
                <a:t>Cyto</a:t>
              </a:r>
              <a:endParaRPr lang="es-ES" sz="1000" b="1" dirty="0">
                <a:latin typeface="Arial" panose="020B0604020202020204" pitchFamily="34" charset="0"/>
                <a:cs typeface="Arial" panose="020B0604020202020204" pitchFamily="34" charset="0"/>
              </a:endParaRPr>
            </a:p>
          </p:txBody>
        </p:sp>
        <p:sp>
          <p:nvSpPr>
            <p:cNvPr id="1081" name="CuadroTexto 48">
              <a:extLst>
                <a:ext uri="{FF2B5EF4-FFF2-40B4-BE49-F238E27FC236}">
                  <a16:creationId xmlns:a16="http://schemas.microsoft.com/office/drawing/2014/main" id="{B02D6ED6-B064-4844-8EC5-E3D72F792F39}"/>
                </a:ext>
              </a:extLst>
            </p:cNvPr>
            <p:cNvSpPr txBox="1"/>
            <p:nvPr/>
          </p:nvSpPr>
          <p:spPr>
            <a:xfrm rot="18112676">
              <a:off x="6346277" y="1191507"/>
              <a:ext cx="825867"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 </a:t>
              </a:r>
              <a:r>
                <a:rPr lang="es-ES" sz="1000" b="1" dirty="0" err="1">
                  <a:latin typeface="Arial" panose="020B0604020202020204" pitchFamily="34" charset="0"/>
                  <a:cs typeface="Arial" panose="020B0604020202020204" pitchFamily="34" charset="0"/>
                </a:rPr>
                <a:t>cyto</a:t>
              </a:r>
              <a:endParaRPr lang="es-ES" sz="1000" b="1" dirty="0">
                <a:latin typeface="Arial" panose="020B0604020202020204" pitchFamily="34" charset="0"/>
                <a:cs typeface="Arial" panose="020B0604020202020204" pitchFamily="34" charset="0"/>
              </a:endParaRPr>
            </a:p>
          </p:txBody>
        </p:sp>
        <p:sp>
          <p:nvSpPr>
            <p:cNvPr id="1082" name="CuadroTexto 49">
              <a:extLst>
                <a:ext uri="{FF2B5EF4-FFF2-40B4-BE49-F238E27FC236}">
                  <a16:creationId xmlns:a16="http://schemas.microsoft.com/office/drawing/2014/main" id="{56C0CA5E-EB33-4B0F-8D38-889CAADB9ADC}"/>
                </a:ext>
              </a:extLst>
            </p:cNvPr>
            <p:cNvSpPr txBox="1"/>
            <p:nvPr/>
          </p:nvSpPr>
          <p:spPr>
            <a:xfrm rot="18112676">
              <a:off x="6898494" y="1191507"/>
              <a:ext cx="824265"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 </a:t>
              </a:r>
              <a:r>
                <a:rPr lang="es-ES" sz="1000" b="1" dirty="0" err="1">
                  <a:latin typeface="Arial" panose="020B0604020202020204" pitchFamily="34" charset="0"/>
                  <a:cs typeface="Arial" panose="020B0604020202020204" pitchFamily="34" charset="0"/>
                </a:rPr>
                <a:t>nucl</a:t>
              </a:r>
              <a:endParaRPr lang="es-ES" sz="1000" b="1" dirty="0">
                <a:latin typeface="Arial" panose="020B0604020202020204" pitchFamily="34" charset="0"/>
                <a:cs typeface="Arial" panose="020B0604020202020204" pitchFamily="34" charset="0"/>
              </a:endParaRPr>
            </a:p>
          </p:txBody>
        </p:sp>
        <p:sp>
          <p:nvSpPr>
            <p:cNvPr id="1083" name="CuadroTexto 50">
              <a:extLst>
                <a:ext uri="{FF2B5EF4-FFF2-40B4-BE49-F238E27FC236}">
                  <a16:creationId xmlns:a16="http://schemas.microsoft.com/office/drawing/2014/main" id="{E25C6DC7-E2E5-488D-ADD1-8DECD52301EB}"/>
                </a:ext>
              </a:extLst>
            </p:cNvPr>
            <p:cNvSpPr txBox="1"/>
            <p:nvPr/>
          </p:nvSpPr>
          <p:spPr>
            <a:xfrm rot="18131806">
              <a:off x="9985950" y="1191507"/>
              <a:ext cx="72006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IgG </a:t>
              </a:r>
              <a:r>
                <a:rPr lang="es-ES" sz="1000" b="1" dirty="0" err="1">
                  <a:latin typeface="Arial" panose="020B0604020202020204" pitchFamily="34" charset="0"/>
                  <a:cs typeface="Arial" panose="020B0604020202020204" pitchFamily="34" charset="0"/>
                </a:rPr>
                <a:t>nucl</a:t>
              </a:r>
              <a:endParaRPr lang="es-ES" sz="1000" b="1" dirty="0">
                <a:latin typeface="Arial" panose="020B0604020202020204" pitchFamily="34" charset="0"/>
                <a:cs typeface="Arial" panose="020B0604020202020204" pitchFamily="34" charset="0"/>
              </a:endParaRPr>
            </a:p>
          </p:txBody>
        </p:sp>
        <p:sp>
          <p:nvSpPr>
            <p:cNvPr id="1084" name="CuadroTexto 51">
              <a:extLst>
                <a:ext uri="{FF2B5EF4-FFF2-40B4-BE49-F238E27FC236}">
                  <a16:creationId xmlns:a16="http://schemas.microsoft.com/office/drawing/2014/main" id="{0914F4D9-7400-45CE-A497-61E258DCBA11}"/>
                </a:ext>
              </a:extLst>
            </p:cNvPr>
            <p:cNvSpPr txBox="1"/>
            <p:nvPr/>
          </p:nvSpPr>
          <p:spPr>
            <a:xfrm rot="18131806">
              <a:off x="10437840" y="1095810"/>
              <a:ext cx="1095172"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Anti-MNT </a:t>
              </a:r>
              <a:r>
                <a:rPr lang="es-ES" sz="1000" b="1" dirty="0" err="1">
                  <a:latin typeface="Arial" panose="020B0604020202020204" pitchFamily="34" charset="0"/>
                  <a:cs typeface="Arial" panose="020B0604020202020204" pitchFamily="34" charset="0"/>
                </a:rPr>
                <a:t>nucl</a:t>
              </a:r>
              <a:endParaRPr lang="es-ES" sz="1000" b="1" dirty="0">
                <a:latin typeface="Arial" panose="020B0604020202020204" pitchFamily="34" charset="0"/>
                <a:cs typeface="Arial" panose="020B0604020202020204" pitchFamily="34" charset="0"/>
              </a:endParaRPr>
            </a:p>
          </p:txBody>
        </p:sp>
        <p:cxnSp>
          <p:nvCxnSpPr>
            <p:cNvPr id="1085" name="Conector recto 52">
              <a:extLst>
                <a:ext uri="{FF2B5EF4-FFF2-40B4-BE49-F238E27FC236}">
                  <a16:creationId xmlns:a16="http://schemas.microsoft.com/office/drawing/2014/main" id="{51129CD1-8F5B-47AC-B7BA-F90749A4B069}"/>
                </a:ext>
              </a:extLst>
            </p:cNvPr>
            <p:cNvCxnSpPr/>
            <p:nvPr/>
          </p:nvCxnSpPr>
          <p:spPr>
            <a:xfrm>
              <a:off x="6119585" y="5288383"/>
              <a:ext cx="242525" cy="0"/>
            </a:xfrm>
            <a:prstGeom prst="line">
              <a:avLst/>
            </a:prstGeom>
          </p:spPr>
          <p:style>
            <a:lnRef idx="1">
              <a:schemeClr val="dk1"/>
            </a:lnRef>
            <a:fillRef idx="0">
              <a:schemeClr val="dk1"/>
            </a:fillRef>
            <a:effectRef idx="0">
              <a:schemeClr val="dk1"/>
            </a:effectRef>
            <a:fontRef idx="minor">
              <a:schemeClr val="tx1"/>
            </a:fontRef>
          </p:style>
        </p:cxnSp>
        <p:pic>
          <p:nvPicPr>
            <p:cNvPr id="1086" name="Imagen 53">
              <a:extLst>
                <a:ext uri="{FF2B5EF4-FFF2-40B4-BE49-F238E27FC236}">
                  <a16:creationId xmlns:a16="http://schemas.microsoft.com/office/drawing/2014/main" id="{57DAF982-AEF7-472D-B1C9-F7220A3C38CA}"/>
                </a:ext>
              </a:extLst>
            </p:cNvPr>
            <p:cNvPicPr>
              <a:picLocks noChangeAspect="1"/>
            </p:cNvPicPr>
            <p:nvPr/>
          </p:nvPicPr>
          <p:blipFill rotWithShape="1">
            <a:blip r:embed="rId15"/>
            <a:srcRect l="11357" t="21487" r="70203" b="72870"/>
            <a:stretch/>
          </p:blipFill>
          <p:spPr>
            <a:xfrm>
              <a:off x="6256203" y="5554089"/>
              <a:ext cx="1154690" cy="283124"/>
            </a:xfrm>
            <a:prstGeom prst="rect">
              <a:avLst/>
            </a:prstGeom>
            <a:ln>
              <a:solidFill>
                <a:schemeClr val="tx1"/>
              </a:solidFill>
            </a:ln>
          </p:spPr>
        </p:pic>
        <p:sp>
          <p:nvSpPr>
            <p:cNvPr id="1087" name="CuadroTexto 54">
              <a:extLst>
                <a:ext uri="{FF2B5EF4-FFF2-40B4-BE49-F238E27FC236}">
                  <a16:creationId xmlns:a16="http://schemas.microsoft.com/office/drawing/2014/main" id="{1508B62D-24F4-421F-BAC1-E0BB4CF885C7}"/>
                </a:ext>
              </a:extLst>
            </p:cNvPr>
            <p:cNvSpPr txBox="1"/>
            <p:nvPr/>
          </p:nvSpPr>
          <p:spPr>
            <a:xfrm>
              <a:off x="5554072" y="5160260"/>
              <a:ext cx="812864"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130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088" name="Imagen 55">
              <a:extLst>
                <a:ext uri="{FF2B5EF4-FFF2-40B4-BE49-F238E27FC236}">
                  <a16:creationId xmlns:a16="http://schemas.microsoft.com/office/drawing/2014/main" id="{22F42AF6-BEB9-49CB-92FE-165156FCC99A}"/>
                </a:ext>
              </a:extLst>
            </p:cNvPr>
            <p:cNvPicPr>
              <a:picLocks noChangeAspect="1"/>
            </p:cNvPicPr>
            <p:nvPr/>
          </p:nvPicPr>
          <p:blipFill rotWithShape="1">
            <a:blip r:embed="rId16"/>
            <a:srcRect l="9597" t="8822" r="71441" b="69648"/>
            <a:stretch/>
          </p:blipFill>
          <p:spPr>
            <a:xfrm>
              <a:off x="6253035" y="5155647"/>
              <a:ext cx="1147225" cy="287079"/>
            </a:xfrm>
            <a:prstGeom prst="rect">
              <a:avLst/>
            </a:prstGeom>
            <a:ln>
              <a:solidFill>
                <a:schemeClr val="tx1"/>
              </a:solidFill>
            </a:ln>
          </p:spPr>
        </p:pic>
        <p:sp>
          <p:nvSpPr>
            <p:cNvPr id="1089" name="CuadroTexto 56">
              <a:extLst>
                <a:ext uri="{FF2B5EF4-FFF2-40B4-BE49-F238E27FC236}">
                  <a16:creationId xmlns:a16="http://schemas.microsoft.com/office/drawing/2014/main" id="{01322DF1-6EF2-4FC4-8DC9-8B3B8F4C8FCC}"/>
                </a:ext>
              </a:extLst>
            </p:cNvPr>
            <p:cNvSpPr txBox="1"/>
            <p:nvPr/>
          </p:nvSpPr>
          <p:spPr>
            <a:xfrm>
              <a:off x="7398133" y="5152304"/>
              <a:ext cx="1842082"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Sin 3B (</a:t>
              </a:r>
              <a:r>
                <a:rPr lang="es-ES" sz="1000" b="1" dirty="0" err="1">
                  <a:latin typeface="Arial" panose="020B0604020202020204" pitchFamily="34" charset="0"/>
                  <a:cs typeface="Arial" panose="020B0604020202020204" pitchFamily="34" charset="0"/>
                </a:rPr>
                <a:t>nucleus</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marker</a:t>
              </a:r>
              <a:r>
                <a:rPr lang="es-ES" sz="1000" b="1" dirty="0">
                  <a:latin typeface="Arial" panose="020B0604020202020204" pitchFamily="34" charset="0"/>
                  <a:cs typeface="Arial" panose="020B0604020202020204" pitchFamily="34" charset="0"/>
                </a:rPr>
                <a:t>)</a:t>
              </a:r>
            </a:p>
          </p:txBody>
        </p:sp>
        <p:cxnSp>
          <p:nvCxnSpPr>
            <p:cNvPr id="1090" name="Conector recto 57">
              <a:extLst>
                <a:ext uri="{FF2B5EF4-FFF2-40B4-BE49-F238E27FC236}">
                  <a16:creationId xmlns:a16="http://schemas.microsoft.com/office/drawing/2014/main" id="{3A908225-7820-44C1-B150-89BB7ED09188}"/>
                </a:ext>
              </a:extLst>
            </p:cNvPr>
            <p:cNvCxnSpPr/>
            <p:nvPr/>
          </p:nvCxnSpPr>
          <p:spPr>
            <a:xfrm>
              <a:off x="6097301" y="4873927"/>
              <a:ext cx="308488" cy="0"/>
            </a:xfrm>
            <a:prstGeom prst="line">
              <a:avLst/>
            </a:prstGeom>
          </p:spPr>
          <p:style>
            <a:lnRef idx="1">
              <a:schemeClr val="dk1"/>
            </a:lnRef>
            <a:fillRef idx="0">
              <a:schemeClr val="dk1"/>
            </a:fillRef>
            <a:effectRef idx="0">
              <a:schemeClr val="dk1"/>
            </a:effectRef>
            <a:fontRef idx="minor">
              <a:schemeClr val="tx1"/>
            </a:fontRef>
          </p:style>
        </p:cxnSp>
        <p:sp>
          <p:nvSpPr>
            <p:cNvPr id="1091" name="CuadroTexto 58">
              <a:extLst>
                <a:ext uri="{FF2B5EF4-FFF2-40B4-BE49-F238E27FC236}">
                  <a16:creationId xmlns:a16="http://schemas.microsoft.com/office/drawing/2014/main" id="{0EA1CF0A-5A0F-4FE8-9501-DB9F68F33AA3}"/>
                </a:ext>
              </a:extLst>
            </p:cNvPr>
            <p:cNvSpPr txBox="1"/>
            <p:nvPr/>
          </p:nvSpPr>
          <p:spPr>
            <a:xfrm>
              <a:off x="5565172" y="4743501"/>
              <a:ext cx="812864"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37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092" name="Imagen 59">
              <a:extLst>
                <a:ext uri="{FF2B5EF4-FFF2-40B4-BE49-F238E27FC236}">
                  <a16:creationId xmlns:a16="http://schemas.microsoft.com/office/drawing/2014/main" id="{2CC07EED-CF9F-4F1B-86C7-F34DB01CDF66}"/>
                </a:ext>
              </a:extLst>
            </p:cNvPr>
            <p:cNvPicPr>
              <a:picLocks noChangeAspect="1"/>
            </p:cNvPicPr>
            <p:nvPr/>
          </p:nvPicPr>
          <p:blipFill rotWithShape="1">
            <a:blip r:embed="rId17"/>
            <a:srcRect l="9373" t="42036" r="71359" b="48095"/>
            <a:stretch/>
          </p:blipFill>
          <p:spPr>
            <a:xfrm>
              <a:off x="6248429" y="4767518"/>
              <a:ext cx="1151831" cy="300745"/>
            </a:xfrm>
            <a:prstGeom prst="rect">
              <a:avLst/>
            </a:prstGeom>
            <a:ln>
              <a:solidFill>
                <a:schemeClr val="tx1"/>
              </a:solidFill>
            </a:ln>
          </p:spPr>
        </p:pic>
        <p:sp>
          <p:nvSpPr>
            <p:cNvPr id="1093" name="CuadroTexto 60">
              <a:extLst>
                <a:ext uri="{FF2B5EF4-FFF2-40B4-BE49-F238E27FC236}">
                  <a16:creationId xmlns:a16="http://schemas.microsoft.com/office/drawing/2014/main" id="{A49AE241-E0AA-4C72-8854-F053DEB7CE4F}"/>
                </a:ext>
              </a:extLst>
            </p:cNvPr>
            <p:cNvSpPr txBox="1"/>
            <p:nvPr/>
          </p:nvSpPr>
          <p:spPr>
            <a:xfrm>
              <a:off x="7398133" y="4784855"/>
              <a:ext cx="2159271"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Rho </a:t>
              </a:r>
              <a:r>
                <a:rPr lang="es-ES" sz="1000" b="1" dirty="0" err="1">
                  <a:latin typeface="Arial" panose="020B0604020202020204" pitchFamily="34" charset="0"/>
                  <a:cs typeface="Arial" panose="020B0604020202020204" pitchFamily="34" charset="0"/>
                </a:rPr>
                <a:t>Gdi</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cytoplasm</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marker</a:t>
              </a:r>
              <a:r>
                <a:rPr lang="es-ES" sz="1000" b="1" dirty="0">
                  <a:latin typeface="Arial" panose="020B0604020202020204" pitchFamily="34" charset="0"/>
                  <a:cs typeface="Arial" panose="020B0604020202020204" pitchFamily="34" charset="0"/>
                </a:rPr>
                <a:t>)</a:t>
              </a:r>
            </a:p>
          </p:txBody>
        </p:sp>
        <p:sp>
          <p:nvSpPr>
            <p:cNvPr id="1094" name="CuadroTexto 61">
              <a:extLst>
                <a:ext uri="{FF2B5EF4-FFF2-40B4-BE49-F238E27FC236}">
                  <a16:creationId xmlns:a16="http://schemas.microsoft.com/office/drawing/2014/main" id="{760DB605-94A3-4718-9753-C03F5DD0B52C}"/>
                </a:ext>
              </a:extLst>
            </p:cNvPr>
            <p:cNvSpPr txBox="1"/>
            <p:nvPr/>
          </p:nvSpPr>
          <p:spPr>
            <a:xfrm>
              <a:off x="7398133" y="5579097"/>
              <a:ext cx="1260538"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COOMASSIE</a:t>
              </a:r>
            </a:p>
          </p:txBody>
        </p:sp>
        <p:cxnSp>
          <p:nvCxnSpPr>
            <p:cNvPr id="1095" name="Conector recto 62">
              <a:extLst>
                <a:ext uri="{FF2B5EF4-FFF2-40B4-BE49-F238E27FC236}">
                  <a16:creationId xmlns:a16="http://schemas.microsoft.com/office/drawing/2014/main" id="{BC21BC60-E66C-4E41-AF62-9DBA84F8F11C}"/>
                </a:ext>
              </a:extLst>
            </p:cNvPr>
            <p:cNvCxnSpPr/>
            <p:nvPr/>
          </p:nvCxnSpPr>
          <p:spPr>
            <a:xfrm>
              <a:off x="6116363" y="4497055"/>
              <a:ext cx="242525" cy="0"/>
            </a:xfrm>
            <a:prstGeom prst="line">
              <a:avLst/>
            </a:prstGeom>
          </p:spPr>
          <p:style>
            <a:lnRef idx="1">
              <a:schemeClr val="dk1"/>
            </a:lnRef>
            <a:fillRef idx="0">
              <a:schemeClr val="dk1"/>
            </a:fillRef>
            <a:effectRef idx="0">
              <a:schemeClr val="dk1"/>
            </a:effectRef>
            <a:fontRef idx="minor">
              <a:schemeClr val="tx1"/>
            </a:fontRef>
          </p:style>
        </p:cxnSp>
        <p:sp>
          <p:nvSpPr>
            <p:cNvPr id="1096" name="CuadroTexto 63">
              <a:extLst>
                <a:ext uri="{FF2B5EF4-FFF2-40B4-BE49-F238E27FC236}">
                  <a16:creationId xmlns:a16="http://schemas.microsoft.com/office/drawing/2014/main" id="{DE97B325-FBDA-4507-9012-41F8BC0DB95C}"/>
                </a:ext>
              </a:extLst>
            </p:cNvPr>
            <p:cNvSpPr txBox="1"/>
            <p:nvPr/>
          </p:nvSpPr>
          <p:spPr>
            <a:xfrm>
              <a:off x="5584391" y="4389333"/>
              <a:ext cx="750191"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097" name="CuadroTexto 64">
              <a:extLst>
                <a:ext uri="{FF2B5EF4-FFF2-40B4-BE49-F238E27FC236}">
                  <a16:creationId xmlns:a16="http://schemas.microsoft.com/office/drawing/2014/main" id="{65986C35-78C6-4D06-BA8D-02822EE4BDCC}"/>
                </a:ext>
              </a:extLst>
            </p:cNvPr>
            <p:cNvSpPr txBox="1"/>
            <p:nvPr/>
          </p:nvSpPr>
          <p:spPr>
            <a:xfrm>
              <a:off x="7398133" y="4381739"/>
              <a:ext cx="1246490"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CCDC6-MYC</a:t>
              </a:r>
            </a:p>
          </p:txBody>
        </p:sp>
        <p:pic>
          <p:nvPicPr>
            <p:cNvPr id="1098" name="Imagen 65">
              <a:extLst>
                <a:ext uri="{FF2B5EF4-FFF2-40B4-BE49-F238E27FC236}">
                  <a16:creationId xmlns:a16="http://schemas.microsoft.com/office/drawing/2014/main" id="{2A5AA825-3057-4BCC-8D92-4CAECA225522}"/>
                </a:ext>
              </a:extLst>
            </p:cNvPr>
            <p:cNvPicPr>
              <a:picLocks noChangeAspect="1"/>
            </p:cNvPicPr>
            <p:nvPr/>
          </p:nvPicPr>
          <p:blipFill rotWithShape="1">
            <a:blip r:embed="rId18"/>
            <a:srcRect l="10148" t="20284" r="70185" b="73481"/>
            <a:stretch/>
          </p:blipFill>
          <p:spPr>
            <a:xfrm>
              <a:off x="6236481" y="3037876"/>
              <a:ext cx="1158741" cy="311147"/>
            </a:xfrm>
            <a:prstGeom prst="rect">
              <a:avLst/>
            </a:prstGeom>
            <a:ln>
              <a:solidFill>
                <a:schemeClr val="tx1"/>
              </a:solidFill>
            </a:ln>
          </p:spPr>
        </p:pic>
        <p:pic>
          <p:nvPicPr>
            <p:cNvPr id="1099" name="Imagen 66">
              <a:extLst>
                <a:ext uri="{FF2B5EF4-FFF2-40B4-BE49-F238E27FC236}">
                  <a16:creationId xmlns:a16="http://schemas.microsoft.com/office/drawing/2014/main" id="{081A3253-79F9-4844-A85A-F4EB27EE7E04}"/>
                </a:ext>
              </a:extLst>
            </p:cNvPr>
            <p:cNvPicPr>
              <a:picLocks noChangeAspect="1"/>
            </p:cNvPicPr>
            <p:nvPr/>
          </p:nvPicPr>
          <p:blipFill rotWithShape="1">
            <a:blip r:embed="rId19"/>
            <a:srcRect l="11371" t="24041" r="69842" b="67886"/>
            <a:stretch/>
          </p:blipFill>
          <p:spPr>
            <a:xfrm>
              <a:off x="6240611" y="3434851"/>
              <a:ext cx="1147721" cy="336769"/>
            </a:xfrm>
            <a:prstGeom prst="rect">
              <a:avLst/>
            </a:prstGeom>
            <a:ln>
              <a:solidFill>
                <a:schemeClr val="tx1"/>
              </a:solidFill>
            </a:ln>
          </p:spPr>
        </p:pic>
        <p:pic>
          <p:nvPicPr>
            <p:cNvPr id="1100" name="Imagen 67">
              <a:extLst>
                <a:ext uri="{FF2B5EF4-FFF2-40B4-BE49-F238E27FC236}">
                  <a16:creationId xmlns:a16="http://schemas.microsoft.com/office/drawing/2014/main" id="{78F90E29-FCF6-4306-9759-FB2BF7D278E4}"/>
                </a:ext>
              </a:extLst>
            </p:cNvPr>
            <p:cNvPicPr>
              <a:picLocks noChangeAspect="1"/>
            </p:cNvPicPr>
            <p:nvPr/>
          </p:nvPicPr>
          <p:blipFill rotWithShape="1">
            <a:blip r:embed="rId20"/>
            <a:srcRect l="8789" t="44253" r="72135" b="26706"/>
            <a:stretch/>
          </p:blipFill>
          <p:spPr>
            <a:xfrm>
              <a:off x="6245968" y="4285965"/>
              <a:ext cx="1154291" cy="390911"/>
            </a:xfrm>
            <a:prstGeom prst="rect">
              <a:avLst/>
            </a:prstGeom>
            <a:ln>
              <a:solidFill>
                <a:schemeClr val="tx1"/>
              </a:solidFill>
            </a:ln>
          </p:spPr>
        </p:pic>
        <p:pic>
          <p:nvPicPr>
            <p:cNvPr id="1101" name="Imagen 68">
              <a:extLst>
                <a:ext uri="{FF2B5EF4-FFF2-40B4-BE49-F238E27FC236}">
                  <a16:creationId xmlns:a16="http://schemas.microsoft.com/office/drawing/2014/main" id="{D750DE18-D8AC-43A5-8D78-6BA77B4E3E16}"/>
                </a:ext>
              </a:extLst>
            </p:cNvPr>
            <p:cNvPicPr>
              <a:picLocks noChangeAspect="1"/>
            </p:cNvPicPr>
            <p:nvPr/>
          </p:nvPicPr>
          <p:blipFill rotWithShape="1">
            <a:blip r:embed="rId21"/>
            <a:srcRect l="8798" t="41559" r="11957" b="39555"/>
            <a:stretch/>
          </p:blipFill>
          <p:spPr>
            <a:xfrm>
              <a:off x="6215252" y="1695550"/>
              <a:ext cx="4908899" cy="339377"/>
            </a:xfrm>
            <a:prstGeom prst="rect">
              <a:avLst/>
            </a:prstGeom>
            <a:ln>
              <a:solidFill>
                <a:schemeClr val="tx1"/>
              </a:solidFill>
            </a:ln>
          </p:spPr>
        </p:pic>
        <p:pic>
          <p:nvPicPr>
            <p:cNvPr id="1102" name="Imagen 69">
              <a:extLst>
                <a:ext uri="{FF2B5EF4-FFF2-40B4-BE49-F238E27FC236}">
                  <a16:creationId xmlns:a16="http://schemas.microsoft.com/office/drawing/2014/main" id="{76B60318-1B56-41AF-9F5F-87A4D725774C}"/>
                </a:ext>
              </a:extLst>
            </p:cNvPr>
            <p:cNvPicPr>
              <a:picLocks noChangeAspect="1"/>
            </p:cNvPicPr>
            <p:nvPr/>
          </p:nvPicPr>
          <p:blipFill rotWithShape="1">
            <a:blip r:embed="rId22"/>
            <a:srcRect l="9707" t="16685" r="9330" b="73519"/>
            <a:stretch/>
          </p:blipFill>
          <p:spPr>
            <a:xfrm>
              <a:off x="6221262" y="2087213"/>
              <a:ext cx="4911597" cy="436605"/>
            </a:xfrm>
            <a:prstGeom prst="rect">
              <a:avLst/>
            </a:prstGeom>
            <a:ln>
              <a:solidFill>
                <a:schemeClr val="tx1"/>
              </a:solidFill>
            </a:ln>
          </p:spPr>
        </p:pic>
        <p:pic>
          <p:nvPicPr>
            <p:cNvPr id="1103" name="Imagen 70">
              <a:extLst>
                <a:ext uri="{FF2B5EF4-FFF2-40B4-BE49-F238E27FC236}">
                  <a16:creationId xmlns:a16="http://schemas.microsoft.com/office/drawing/2014/main" id="{F8AFFF0D-B35C-4A20-A5F7-B996DB8BEB8A}"/>
                </a:ext>
              </a:extLst>
            </p:cNvPr>
            <p:cNvPicPr>
              <a:picLocks noChangeAspect="1"/>
            </p:cNvPicPr>
            <p:nvPr/>
          </p:nvPicPr>
          <p:blipFill rotWithShape="1">
            <a:blip r:embed="rId23"/>
            <a:srcRect l="10129" t="18534" r="9648" b="72779"/>
            <a:stretch/>
          </p:blipFill>
          <p:spPr>
            <a:xfrm>
              <a:off x="6221262" y="2563433"/>
              <a:ext cx="4911597" cy="387178"/>
            </a:xfrm>
            <a:prstGeom prst="rect">
              <a:avLst/>
            </a:prstGeom>
            <a:ln>
              <a:solidFill>
                <a:schemeClr val="tx1"/>
              </a:solidFill>
            </a:ln>
          </p:spPr>
        </p:pic>
        <p:cxnSp>
          <p:nvCxnSpPr>
            <p:cNvPr id="1104" name="Conector recto de flecha 71">
              <a:extLst>
                <a:ext uri="{FF2B5EF4-FFF2-40B4-BE49-F238E27FC236}">
                  <a16:creationId xmlns:a16="http://schemas.microsoft.com/office/drawing/2014/main" id="{8CEF6C63-0ECA-4504-ACCE-708B51FF145F}"/>
                </a:ext>
              </a:extLst>
            </p:cNvPr>
            <p:cNvCxnSpPr>
              <a:cxnSpLocks/>
            </p:cNvCxnSpPr>
            <p:nvPr/>
          </p:nvCxnSpPr>
          <p:spPr>
            <a:xfrm>
              <a:off x="8382212" y="2333624"/>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5" name="Conector recto de flecha 72">
              <a:extLst>
                <a:ext uri="{FF2B5EF4-FFF2-40B4-BE49-F238E27FC236}">
                  <a16:creationId xmlns:a16="http://schemas.microsoft.com/office/drawing/2014/main" id="{2319D51C-E294-4B86-A556-9A458248B361}"/>
                </a:ext>
              </a:extLst>
            </p:cNvPr>
            <p:cNvCxnSpPr>
              <a:cxnSpLocks/>
            </p:cNvCxnSpPr>
            <p:nvPr/>
          </p:nvCxnSpPr>
          <p:spPr>
            <a:xfrm>
              <a:off x="8382212" y="1828828"/>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07" name="1106 Imagen"/>
          <p:cNvPicPr/>
          <p:nvPr/>
        </p:nvPicPr>
        <p:blipFill>
          <a:blip r:embed="rId24" cstate="print">
            <a:extLst>
              <a:ext uri="{28A0092B-C50C-407E-A947-70E740481C1C}">
                <a14:useLocalDpi xmlns:a14="http://schemas.microsoft.com/office/drawing/2010/main" val="0"/>
              </a:ext>
            </a:extLst>
          </a:blip>
          <a:srcRect l="6188" r="26764" b="55209"/>
          <a:stretch>
            <a:fillRect/>
          </a:stretch>
        </p:blipFill>
        <p:spPr bwMode="auto">
          <a:xfrm>
            <a:off x="16671123" y="31773498"/>
            <a:ext cx="4643470" cy="2214578"/>
          </a:xfrm>
          <a:prstGeom prst="rect">
            <a:avLst/>
          </a:prstGeom>
          <a:noFill/>
          <a:ln>
            <a:noFill/>
          </a:ln>
        </p:spPr>
      </p:pic>
      <p:pic>
        <p:nvPicPr>
          <p:cNvPr id="1108" name="1107 Imagen"/>
          <p:cNvPicPr/>
          <p:nvPr/>
        </p:nvPicPr>
        <p:blipFill>
          <a:blip r:embed="rId24" cstate="print">
            <a:extLst>
              <a:ext uri="{28A0092B-C50C-407E-A947-70E740481C1C}">
                <a14:useLocalDpi xmlns:a14="http://schemas.microsoft.com/office/drawing/2010/main" val="0"/>
              </a:ext>
            </a:extLst>
          </a:blip>
          <a:srcRect l="7922" t="47052" r="26619" b="4718"/>
          <a:stretch>
            <a:fillRect/>
          </a:stretch>
        </p:blipFill>
        <p:spPr bwMode="auto">
          <a:xfrm>
            <a:off x="11637021" y="31576366"/>
            <a:ext cx="4214843" cy="2357455"/>
          </a:xfrm>
          <a:prstGeom prst="rect">
            <a:avLst/>
          </a:prstGeom>
          <a:noFill/>
          <a:ln>
            <a:noFill/>
          </a:ln>
        </p:spPr>
      </p:pic>
      <p:grpSp>
        <p:nvGrpSpPr>
          <p:cNvPr id="1132" name="Grupo 88">
            <a:extLst>
              <a:ext uri="{FF2B5EF4-FFF2-40B4-BE49-F238E27FC236}">
                <a16:creationId xmlns:a16="http://schemas.microsoft.com/office/drawing/2014/main" id="{554D4674-ABD8-43DE-B2F4-D27E739C3970}"/>
              </a:ext>
            </a:extLst>
          </p:cNvPr>
          <p:cNvGrpSpPr/>
          <p:nvPr/>
        </p:nvGrpSpPr>
        <p:grpSpPr>
          <a:xfrm>
            <a:off x="23631577" y="32318400"/>
            <a:ext cx="6347305" cy="3894274"/>
            <a:chOff x="671130" y="808826"/>
            <a:chExt cx="6347305" cy="3894274"/>
          </a:xfrm>
        </p:grpSpPr>
        <p:pic>
          <p:nvPicPr>
            <p:cNvPr id="1133" name="Imagen 51">
              <a:extLst>
                <a:ext uri="{FF2B5EF4-FFF2-40B4-BE49-F238E27FC236}">
                  <a16:creationId xmlns:a16="http://schemas.microsoft.com/office/drawing/2014/main" id="{0F419CDF-BA49-4259-B05C-FD8C69ADF433}"/>
                </a:ext>
              </a:extLst>
            </p:cNvPr>
            <p:cNvPicPr>
              <a:picLocks noChangeAspect="1"/>
            </p:cNvPicPr>
            <p:nvPr/>
          </p:nvPicPr>
          <p:blipFill rotWithShape="1">
            <a:blip r:embed="rId25"/>
            <a:srcRect l="7170" t="75058" r="19761" b="12694"/>
            <a:stretch/>
          </p:blipFill>
          <p:spPr>
            <a:xfrm>
              <a:off x="1367291" y="3762822"/>
              <a:ext cx="4768331" cy="461915"/>
            </a:xfrm>
            <a:prstGeom prst="rect">
              <a:avLst/>
            </a:prstGeom>
            <a:ln>
              <a:solidFill>
                <a:schemeClr val="tx1"/>
              </a:solidFill>
            </a:ln>
          </p:spPr>
        </p:pic>
        <p:cxnSp>
          <p:nvCxnSpPr>
            <p:cNvPr id="1134" name="Conector recto 52">
              <a:extLst>
                <a:ext uri="{FF2B5EF4-FFF2-40B4-BE49-F238E27FC236}">
                  <a16:creationId xmlns:a16="http://schemas.microsoft.com/office/drawing/2014/main" id="{7729B3BC-2E9E-42A9-8BE5-B8BA15560D80}"/>
                </a:ext>
              </a:extLst>
            </p:cNvPr>
            <p:cNvCxnSpPr>
              <a:cxnSpLocks/>
            </p:cNvCxnSpPr>
            <p:nvPr/>
          </p:nvCxnSpPr>
          <p:spPr>
            <a:xfrm>
              <a:off x="1198336" y="3754457"/>
              <a:ext cx="325558" cy="0"/>
            </a:xfrm>
            <a:prstGeom prst="line">
              <a:avLst/>
            </a:prstGeom>
          </p:spPr>
          <p:style>
            <a:lnRef idx="1">
              <a:schemeClr val="dk1"/>
            </a:lnRef>
            <a:fillRef idx="0">
              <a:schemeClr val="dk1"/>
            </a:fillRef>
            <a:effectRef idx="0">
              <a:schemeClr val="dk1"/>
            </a:effectRef>
            <a:fontRef idx="minor">
              <a:schemeClr val="tx1"/>
            </a:fontRef>
          </p:style>
        </p:cxnSp>
        <p:sp>
          <p:nvSpPr>
            <p:cNvPr id="1135" name="CuadroTexto 53">
              <a:extLst>
                <a:ext uri="{FF2B5EF4-FFF2-40B4-BE49-F238E27FC236}">
                  <a16:creationId xmlns:a16="http://schemas.microsoft.com/office/drawing/2014/main" id="{2E367ADF-6161-43D7-A422-A39F12AEAAA4}"/>
                </a:ext>
              </a:extLst>
            </p:cNvPr>
            <p:cNvSpPr txBox="1"/>
            <p:nvPr/>
          </p:nvSpPr>
          <p:spPr>
            <a:xfrm>
              <a:off x="682747" y="3646249"/>
              <a:ext cx="74675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30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136" name="CuadroTexto 54">
              <a:extLst>
                <a:ext uri="{FF2B5EF4-FFF2-40B4-BE49-F238E27FC236}">
                  <a16:creationId xmlns:a16="http://schemas.microsoft.com/office/drawing/2014/main" id="{B445C169-DD8E-4FEA-8D5E-EA332163C3A8}"/>
                </a:ext>
              </a:extLst>
            </p:cNvPr>
            <p:cNvSpPr txBox="1"/>
            <p:nvPr/>
          </p:nvSpPr>
          <p:spPr>
            <a:xfrm rot="18995796">
              <a:off x="1474937" y="1953862"/>
              <a:ext cx="508473"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K562</a:t>
              </a:r>
            </a:p>
          </p:txBody>
        </p:sp>
        <p:sp>
          <p:nvSpPr>
            <p:cNvPr id="1137" name="CuadroTexto 55">
              <a:extLst>
                <a:ext uri="{FF2B5EF4-FFF2-40B4-BE49-F238E27FC236}">
                  <a16:creationId xmlns:a16="http://schemas.microsoft.com/office/drawing/2014/main" id="{414F8D4E-B17A-4416-918C-2EE343AB22F9}"/>
                </a:ext>
              </a:extLst>
            </p:cNvPr>
            <p:cNvSpPr txBox="1"/>
            <p:nvPr/>
          </p:nvSpPr>
          <p:spPr>
            <a:xfrm rot="18698380">
              <a:off x="2024609" y="1858386"/>
              <a:ext cx="744114"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Control -</a:t>
              </a:r>
            </a:p>
          </p:txBody>
        </p:sp>
        <p:sp>
          <p:nvSpPr>
            <p:cNvPr id="1138" name="CuadroTexto 56">
              <a:extLst>
                <a:ext uri="{FF2B5EF4-FFF2-40B4-BE49-F238E27FC236}">
                  <a16:creationId xmlns:a16="http://schemas.microsoft.com/office/drawing/2014/main" id="{124C75CD-EA4D-4A57-8AC3-6B8E61BFA6AA}"/>
                </a:ext>
              </a:extLst>
            </p:cNvPr>
            <p:cNvSpPr txBox="1"/>
            <p:nvPr/>
          </p:nvSpPr>
          <p:spPr>
            <a:xfrm rot="18698380">
              <a:off x="2628882" y="1818236"/>
              <a:ext cx="851560"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Control +</a:t>
              </a:r>
            </a:p>
          </p:txBody>
        </p:sp>
        <p:sp>
          <p:nvSpPr>
            <p:cNvPr id="1139" name="CuadroTexto 57">
              <a:extLst>
                <a:ext uri="{FF2B5EF4-FFF2-40B4-BE49-F238E27FC236}">
                  <a16:creationId xmlns:a16="http://schemas.microsoft.com/office/drawing/2014/main" id="{7CA3EECA-3C94-4580-8E6D-3CB4323F9D0A}"/>
                </a:ext>
              </a:extLst>
            </p:cNvPr>
            <p:cNvSpPr txBox="1"/>
            <p:nvPr/>
          </p:nvSpPr>
          <p:spPr>
            <a:xfrm rot="18439534">
              <a:off x="4818894" y="1647563"/>
              <a:ext cx="921709"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MNT-</a:t>
              </a:r>
              <a:r>
                <a:rPr lang="es-ES" sz="1000" b="1" dirty="0" err="1">
                  <a:latin typeface="Arial" panose="020B0604020202020204" pitchFamily="34" charset="0"/>
                  <a:cs typeface="Arial" panose="020B0604020202020204" pitchFamily="34" charset="0"/>
                </a:rPr>
                <a:t>ko</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shcr</a:t>
              </a:r>
              <a:endParaRPr lang="es-ES" sz="1000" b="1" dirty="0">
                <a:latin typeface="Arial" panose="020B0604020202020204" pitchFamily="34" charset="0"/>
                <a:cs typeface="Arial" panose="020B0604020202020204" pitchFamily="34" charset="0"/>
              </a:endParaRPr>
            </a:p>
          </p:txBody>
        </p:sp>
        <p:sp>
          <p:nvSpPr>
            <p:cNvPr id="1140" name="CuadroTexto 58">
              <a:extLst>
                <a:ext uri="{FF2B5EF4-FFF2-40B4-BE49-F238E27FC236}">
                  <a16:creationId xmlns:a16="http://schemas.microsoft.com/office/drawing/2014/main" id="{1C3BA36D-F139-45D7-A050-AA1B9EE6B620}"/>
                </a:ext>
              </a:extLst>
            </p:cNvPr>
            <p:cNvSpPr txBox="1"/>
            <p:nvPr/>
          </p:nvSpPr>
          <p:spPr>
            <a:xfrm>
              <a:off x="6169901" y="3912570"/>
              <a:ext cx="815111"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BCL-XL </a:t>
              </a:r>
            </a:p>
          </p:txBody>
        </p:sp>
        <p:sp>
          <p:nvSpPr>
            <p:cNvPr id="1141" name="CuadroTexto 59">
              <a:extLst>
                <a:ext uri="{FF2B5EF4-FFF2-40B4-BE49-F238E27FC236}">
                  <a16:creationId xmlns:a16="http://schemas.microsoft.com/office/drawing/2014/main" id="{ADCA985A-94C6-4A2A-90DF-6D25EC033C1A}"/>
                </a:ext>
              </a:extLst>
            </p:cNvPr>
            <p:cNvSpPr txBox="1"/>
            <p:nvPr/>
          </p:nvSpPr>
          <p:spPr>
            <a:xfrm>
              <a:off x="6169901" y="2690189"/>
              <a:ext cx="620837"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MNT</a:t>
              </a:r>
            </a:p>
          </p:txBody>
        </p:sp>
        <p:cxnSp>
          <p:nvCxnSpPr>
            <p:cNvPr id="1142" name="Conector recto 60">
              <a:extLst>
                <a:ext uri="{FF2B5EF4-FFF2-40B4-BE49-F238E27FC236}">
                  <a16:creationId xmlns:a16="http://schemas.microsoft.com/office/drawing/2014/main" id="{26C8D6C8-E3A3-4C53-9DCA-495FDC78042D}"/>
                </a:ext>
              </a:extLst>
            </p:cNvPr>
            <p:cNvCxnSpPr>
              <a:cxnSpLocks/>
            </p:cNvCxnSpPr>
            <p:nvPr/>
          </p:nvCxnSpPr>
          <p:spPr>
            <a:xfrm>
              <a:off x="1187431" y="2816539"/>
              <a:ext cx="325558" cy="0"/>
            </a:xfrm>
            <a:prstGeom prst="line">
              <a:avLst/>
            </a:prstGeom>
          </p:spPr>
          <p:style>
            <a:lnRef idx="1">
              <a:schemeClr val="dk1"/>
            </a:lnRef>
            <a:fillRef idx="0">
              <a:schemeClr val="dk1"/>
            </a:fillRef>
            <a:effectRef idx="0">
              <a:schemeClr val="dk1"/>
            </a:effectRef>
            <a:fontRef idx="minor">
              <a:schemeClr val="tx1"/>
            </a:fontRef>
          </p:style>
        </p:cxnSp>
        <p:sp>
          <p:nvSpPr>
            <p:cNvPr id="1143" name="CuadroTexto 61">
              <a:extLst>
                <a:ext uri="{FF2B5EF4-FFF2-40B4-BE49-F238E27FC236}">
                  <a16:creationId xmlns:a16="http://schemas.microsoft.com/office/drawing/2014/main" id="{240B3D4A-B325-464A-B2A4-91F178BACBBB}"/>
                </a:ext>
              </a:extLst>
            </p:cNvPr>
            <p:cNvSpPr txBox="1"/>
            <p:nvPr/>
          </p:nvSpPr>
          <p:spPr>
            <a:xfrm>
              <a:off x="682747" y="2708782"/>
              <a:ext cx="74675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144" name="CuadroTexto 62">
              <a:extLst>
                <a:ext uri="{FF2B5EF4-FFF2-40B4-BE49-F238E27FC236}">
                  <a16:creationId xmlns:a16="http://schemas.microsoft.com/office/drawing/2014/main" id="{1D6AB60F-287F-4D03-9E02-45BD2C8FD80A}"/>
                </a:ext>
              </a:extLst>
            </p:cNvPr>
            <p:cNvSpPr txBox="1"/>
            <p:nvPr/>
          </p:nvSpPr>
          <p:spPr>
            <a:xfrm>
              <a:off x="6169901" y="2295917"/>
              <a:ext cx="848534"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p>
          </p:txBody>
        </p:sp>
        <p:sp>
          <p:nvSpPr>
            <p:cNvPr id="1145" name="CuadroTexto 63">
              <a:extLst>
                <a:ext uri="{FF2B5EF4-FFF2-40B4-BE49-F238E27FC236}">
                  <a16:creationId xmlns:a16="http://schemas.microsoft.com/office/drawing/2014/main" id="{476A73B3-7BBF-46C1-8FD0-7FC8DC9AC291}"/>
                </a:ext>
              </a:extLst>
            </p:cNvPr>
            <p:cNvSpPr txBox="1"/>
            <p:nvPr/>
          </p:nvSpPr>
          <p:spPr>
            <a:xfrm>
              <a:off x="671130" y="2264372"/>
              <a:ext cx="74675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146" name="CuadroTexto 64">
              <a:extLst>
                <a:ext uri="{FF2B5EF4-FFF2-40B4-BE49-F238E27FC236}">
                  <a16:creationId xmlns:a16="http://schemas.microsoft.com/office/drawing/2014/main" id="{CEEEA1EE-E467-4340-A914-25B1E15AEC79}"/>
                </a:ext>
              </a:extLst>
            </p:cNvPr>
            <p:cNvSpPr txBox="1"/>
            <p:nvPr/>
          </p:nvSpPr>
          <p:spPr>
            <a:xfrm rot="18439534">
              <a:off x="3253560" y="1592799"/>
              <a:ext cx="1059447"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control </a:t>
              </a:r>
              <a:r>
                <a:rPr lang="es-ES" sz="1000" b="1" dirty="0" err="1">
                  <a:latin typeface="Arial" panose="020B0604020202020204" pitchFamily="34" charset="0"/>
                  <a:cs typeface="Arial" panose="020B0604020202020204" pitchFamily="34" charset="0"/>
                </a:rPr>
                <a:t>shcr</a:t>
              </a:r>
              <a:endParaRPr lang="es-ES" sz="1000" b="1" dirty="0">
                <a:latin typeface="Arial" panose="020B0604020202020204" pitchFamily="34" charset="0"/>
                <a:cs typeface="Arial" panose="020B0604020202020204" pitchFamily="34" charset="0"/>
              </a:endParaRPr>
            </a:p>
          </p:txBody>
        </p:sp>
        <p:sp>
          <p:nvSpPr>
            <p:cNvPr id="1147" name="CuadroTexto 65">
              <a:extLst>
                <a:ext uri="{FF2B5EF4-FFF2-40B4-BE49-F238E27FC236}">
                  <a16:creationId xmlns:a16="http://schemas.microsoft.com/office/drawing/2014/main" id="{4AB2FEC6-CD5A-4FD0-8823-E97BA9FA4B6C}"/>
                </a:ext>
              </a:extLst>
            </p:cNvPr>
            <p:cNvSpPr txBox="1"/>
            <p:nvPr/>
          </p:nvSpPr>
          <p:spPr>
            <a:xfrm rot="18439534">
              <a:off x="3952364" y="1587678"/>
              <a:ext cx="1072326"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control shCCDC6</a:t>
              </a:r>
            </a:p>
          </p:txBody>
        </p:sp>
        <p:cxnSp>
          <p:nvCxnSpPr>
            <p:cNvPr id="1148" name="Conector recto 66">
              <a:extLst>
                <a:ext uri="{FF2B5EF4-FFF2-40B4-BE49-F238E27FC236}">
                  <a16:creationId xmlns:a16="http://schemas.microsoft.com/office/drawing/2014/main" id="{01249870-35C8-48D7-86BB-651DB0EA7A8B}"/>
                </a:ext>
              </a:extLst>
            </p:cNvPr>
            <p:cNvCxnSpPr>
              <a:cxnSpLocks/>
            </p:cNvCxnSpPr>
            <p:nvPr/>
          </p:nvCxnSpPr>
          <p:spPr>
            <a:xfrm>
              <a:off x="1190586" y="3263467"/>
              <a:ext cx="325558" cy="0"/>
            </a:xfrm>
            <a:prstGeom prst="line">
              <a:avLst/>
            </a:prstGeom>
          </p:spPr>
          <p:style>
            <a:lnRef idx="1">
              <a:schemeClr val="dk1"/>
            </a:lnRef>
            <a:fillRef idx="0">
              <a:schemeClr val="dk1"/>
            </a:fillRef>
            <a:effectRef idx="0">
              <a:schemeClr val="dk1"/>
            </a:effectRef>
            <a:fontRef idx="minor">
              <a:schemeClr val="tx1"/>
            </a:fontRef>
          </p:style>
        </p:cxnSp>
        <p:sp>
          <p:nvSpPr>
            <p:cNvPr id="1149" name="CuadroTexto 67">
              <a:extLst>
                <a:ext uri="{FF2B5EF4-FFF2-40B4-BE49-F238E27FC236}">
                  <a16:creationId xmlns:a16="http://schemas.microsoft.com/office/drawing/2014/main" id="{32C675C3-244C-47D3-9C41-3F2EB1F9A14C}"/>
                </a:ext>
              </a:extLst>
            </p:cNvPr>
            <p:cNvSpPr txBox="1"/>
            <p:nvPr/>
          </p:nvSpPr>
          <p:spPr>
            <a:xfrm>
              <a:off x="671130" y="3120394"/>
              <a:ext cx="74675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89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150" name="CuadroTexto 68">
              <a:extLst>
                <a:ext uri="{FF2B5EF4-FFF2-40B4-BE49-F238E27FC236}">
                  <a16:creationId xmlns:a16="http://schemas.microsoft.com/office/drawing/2014/main" id="{55582B59-1DF4-47CF-86B9-C87C79629A85}"/>
                </a:ext>
              </a:extLst>
            </p:cNvPr>
            <p:cNvSpPr txBox="1"/>
            <p:nvPr/>
          </p:nvSpPr>
          <p:spPr>
            <a:xfrm>
              <a:off x="6169901" y="3255845"/>
              <a:ext cx="612481"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PARP</a:t>
              </a:r>
            </a:p>
          </p:txBody>
        </p:sp>
        <p:pic>
          <p:nvPicPr>
            <p:cNvPr id="1151" name="Imagen 69">
              <a:extLst>
                <a:ext uri="{FF2B5EF4-FFF2-40B4-BE49-F238E27FC236}">
                  <a16:creationId xmlns:a16="http://schemas.microsoft.com/office/drawing/2014/main" id="{65BF068A-58AA-4520-8EF1-A083D14426D8}"/>
                </a:ext>
              </a:extLst>
            </p:cNvPr>
            <p:cNvPicPr>
              <a:picLocks noChangeAspect="1"/>
            </p:cNvPicPr>
            <p:nvPr/>
          </p:nvPicPr>
          <p:blipFill rotWithShape="1">
            <a:blip r:embed="rId26"/>
            <a:srcRect l="10819" t="19643" r="21466" b="60922"/>
            <a:stretch/>
          </p:blipFill>
          <p:spPr>
            <a:xfrm>
              <a:off x="1367292" y="3078415"/>
              <a:ext cx="4746430" cy="609600"/>
            </a:xfrm>
            <a:prstGeom prst="rect">
              <a:avLst/>
            </a:prstGeom>
            <a:ln>
              <a:solidFill>
                <a:schemeClr val="tx1"/>
              </a:solidFill>
            </a:ln>
          </p:spPr>
        </p:pic>
        <p:pic>
          <p:nvPicPr>
            <p:cNvPr id="1152" name="Imagen 70">
              <a:extLst>
                <a:ext uri="{FF2B5EF4-FFF2-40B4-BE49-F238E27FC236}">
                  <a16:creationId xmlns:a16="http://schemas.microsoft.com/office/drawing/2014/main" id="{C8B749EB-9113-4F78-9297-22F46EB16F19}"/>
                </a:ext>
              </a:extLst>
            </p:cNvPr>
            <p:cNvPicPr>
              <a:picLocks noChangeAspect="1"/>
            </p:cNvPicPr>
            <p:nvPr/>
          </p:nvPicPr>
          <p:blipFill rotWithShape="1">
            <a:blip r:embed="rId27"/>
            <a:srcRect l="8039" t="54049" r="20970" b="35301"/>
            <a:stretch/>
          </p:blipFill>
          <p:spPr>
            <a:xfrm>
              <a:off x="1349853" y="4307793"/>
              <a:ext cx="4785770" cy="395307"/>
            </a:xfrm>
            <a:prstGeom prst="rect">
              <a:avLst/>
            </a:prstGeom>
            <a:ln>
              <a:solidFill>
                <a:schemeClr val="tx1"/>
              </a:solidFill>
            </a:ln>
          </p:spPr>
        </p:pic>
        <p:cxnSp>
          <p:nvCxnSpPr>
            <p:cNvPr id="1153" name="Conector recto 71">
              <a:extLst>
                <a:ext uri="{FF2B5EF4-FFF2-40B4-BE49-F238E27FC236}">
                  <a16:creationId xmlns:a16="http://schemas.microsoft.com/office/drawing/2014/main" id="{848F32B3-3593-4F22-86B6-441D7C616F49}"/>
                </a:ext>
              </a:extLst>
            </p:cNvPr>
            <p:cNvCxnSpPr>
              <a:cxnSpLocks/>
            </p:cNvCxnSpPr>
            <p:nvPr/>
          </p:nvCxnSpPr>
          <p:spPr>
            <a:xfrm>
              <a:off x="1176475" y="4294163"/>
              <a:ext cx="339242" cy="0"/>
            </a:xfrm>
            <a:prstGeom prst="line">
              <a:avLst/>
            </a:prstGeom>
          </p:spPr>
          <p:style>
            <a:lnRef idx="1">
              <a:schemeClr val="dk1"/>
            </a:lnRef>
            <a:fillRef idx="0">
              <a:schemeClr val="dk1"/>
            </a:fillRef>
            <a:effectRef idx="0">
              <a:schemeClr val="dk1"/>
            </a:effectRef>
            <a:fontRef idx="minor">
              <a:schemeClr val="tx1"/>
            </a:fontRef>
          </p:style>
        </p:cxnSp>
        <p:sp>
          <p:nvSpPr>
            <p:cNvPr id="1154" name="CuadroTexto 72">
              <a:extLst>
                <a:ext uri="{FF2B5EF4-FFF2-40B4-BE49-F238E27FC236}">
                  <a16:creationId xmlns:a16="http://schemas.microsoft.com/office/drawing/2014/main" id="{200FF185-9DE0-4482-8291-EA9226EC28E9}"/>
                </a:ext>
              </a:extLst>
            </p:cNvPr>
            <p:cNvSpPr txBox="1"/>
            <p:nvPr/>
          </p:nvSpPr>
          <p:spPr>
            <a:xfrm>
              <a:off x="6169901" y="4388141"/>
              <a:ext cx="650083" cy="253916"/>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Actin</a:t>
              </a:r>
              <a:endParaRPr lang="es-ES" sz="1000" b="1" dirty="0">
                <a:latin typeface="Arial" panose="020B0604020202020204" pitchFamily="34" charset="0"/>
                <a:cs typeface="Arial" panose="020B0604020202020204" pitchFamily="34" charset="0"/>
              </a:endParaRPr>
            </a:p>
          </p:txBody>
        </p:sp>
        <p:sp>
          <p:nvSpPr>
            <p:cNvPr id="1155" name="CuadroTexto 75">
              <a:extLst>
                <a:ext uri="{FF2B5EF4-FFF2-40B4-BE49-F238E27FC236}">
                  <a16:creationId xmlns:a16="http://schemas.microsoft.com/office/drawing/2014/main" id="{93F27CFD-7614-4940-BB35-672AF116BCAD}"/>
                </a:ext>
              </a:extLst>
            </p:cNvPr>
            <p:cNvSpPr txBox="1"/>
            <p:nvPr/>
          </p:nvSpPr>
          <p:spPr>
            <a:xfrm rot="18439534">
              <a:off x="5362671" y="1388152"/>
              <a:ext cx="1574150"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MNT-</a:t>
              </a:r>
              <a:r>
                <a:rPr lang="es-ES" sz="1000" b="1" dirty="0" err="1">
                  <a:latin typeface="Arial" panose="020B0604020202020204" pitchFamily="34" charset="0"/>
                  <a:cs typeface="Arial" panose="020B0604020202020204" pitchFamily="34" charset="0"/>
                </a:rPr>
                <a:t>ko</a:t>
              </a:r>
              <a:r>
                <a:rPr lang="es-ES" sz="1000" b="1" dirty="0">
                  <a:latin typeface="Arial" panose="020B0604020202020204" pitchFamily="34" charset="0"/>
                  <a:cs typeface="Arial" panose="020B0604020202020204" pitchFamily="34" charset="0"/>
                </a:rPr>
                <a:t> shCCDC6</a:t>
              </a:r>
            </a:p>
          </p:txBody>
        </p:sp>
        <p:sp>
          <p:nvSpPr>
            <p:cNvPr id="1156" name="CuadroTexto 78">
              <a:extLst>
                <a:ext uri="{FF2B5EF4-FFF2-40B4-BE49-F238E27FC236}">
                  <a16:creationId xmlns:a16="http://schemas.microsoft.com/office/drawing/2014/main" id="{7B645C60-EFED-4705-8411-F7730FB4062B}"/>
                </a:ext>
              </a:extLst>
            </p:cNvPr>
            <p:cNvSpPr txBox="1"/>
            <p:nvPr/>
          </p:nvSpPr>
          <p:spPr>
            <a:xfrm>
              <a:off x="687620" y="4189979"/>
              <a:ext cx="815110"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50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157" name="Conector recto 80">
              <a:extLst>
                <a:ext uri="{FF2B5EF4-FFF2-40B4-BE49-F238E27FC236}">
                  <a16:creationId xmlns:a16="http://schemas.microsoft.com/office/drawing/2014/main" id="{472F4BCC-4668-4B3E-8449-B9E3DFE2AF8C}"/>
                </a:ext>
              </a:extLst>
            </p:cNvPr>
            <p:cNvCxnSpPr>
              <a:cxnSpLocks/>
            </p:cNvCxnSpPr>
            <p:nvPr/>
          </p:nvCxnSpPr>
          <p:spPr>
            <a:xfrm>
              <a:off x="1203799" y="2391466"/>
              <a:ext cx="339242" cy="0"/>
            </a:xfrm>
            <a:prstGeom prst="line">
              <a:avLst/>
            </a:prstGeom>
          </p:spPr>
          <p:style>
            <a:lnRef idx="1">
              <a:schemeClr val="dk1"/>
            </a:lnRef>
            <a:fillRef idx="0">
              <a:schemeClr val="dk1"/>
            </a:fillRef>
            <a:effectRef idx="0">
              <a:schemeClr val="dk1"/>
            </a:effectRef>
            <a:fontRef idx="minor">
              <a:schemeClr val="tx1"/>
            </a:fontRef>
          </p:style>
        </p:cxnSp>
        <p:pic>
          <p:nvPicPr>
            <p:cNvPr id="1158" name="Imagen 81">
              <a:extLst>
                <a:ext uri="{FF2B5EF4-FFF2-40B4-BE49-F238E27FC236}">
                  <a16:creationId xmlns:a16="http://schemas.microsoft.com/office/drawing/2014/main" id="{882C5AB7-DBCF-48AE-A18E-2311BC77FD85}"/>
                </a:ext>
              </a:extLst>
            </p:cNvPr>
            <p:cNvPicPr>
              <a:picLocks noChangeAspect="1"/>
            </p:cNvPicPr>
            <p:nvPr/>
          </p:nvPicPr>
          <p:blipFill rotWithShape="1">
            <a:blip r:embed="rId28"/>
            <a:srcRect l="9305" t="32433" r="22838" b="59417"/>
            <a:stretch/>
          </p:blipFill>
          <p:spPr>
            <a:xfrm>
              <a:off x="1374962" y="2259412"/>
              <a:ext cx="4761469" cy="348792"/>
            </a:xfrm>
            <a:prstGeom prst="rect">
              <a:avLst/>
            </a:prstGeom>
            <a:ln>
              <a:solidFill>
                <a:schemeClr val="tx1"/>
              </a:solidFill>
            </a:ln>
          </p:spPr>
        </p:pic>
        <p:pic>
          <p:nvPicPr>
            <p:cNvPr id="1159" name="Imagen 82">
              <a:extLst>
                <a:ext uri="{FF2B5EF4-FFF2-40B4-BE49-F238E27FC236}">
                  <a16:creationId xmlns:a16="http://schemas.microsoft.com/office/drawing/2014/main" id="{E42351C1-D6C0-4848-9268-A527B4F1C5A0}"/>
                </a:ext>
              </a:extLst>
            </p:cNvPr>
            <p:cNvPicPr>
              <a:picLocks noChangeAspect="1"/>
            </p:cNvPicPr>
            <p:nvPr/>
          </p:nvPicPr>
          <p:blipFill rotWithShape="1">
            <a:blip r:embed="rId29"/>
            <a:srcRect l="9850" t="23548" r="21783" b="71156"/>
            <a:stretch/>
          </p:blipFill>
          <p:spPr>
            <a:xfrm>
              <a:off x="1374963" y="2678285"/>
              <a:ext cx="4760660" cy="317240"/>
            </a:xfrm>
            <a:prstGeom prst="rect">
              <a:avLst/>
            </a:prstGeom>
            <a:ln>
              <a:solidFill>
                <a:schemeClr val="tx1"/>
              </a:solidFill>
            </a:ln>
          </p:spPr>
        </p:pic>
      </p:grpSp>
      <p:grpSp>
        <p:nvGrpSpPr>
          <p:cNvPr id="1160" name="Grupo 17">
            <a:extLst>
              <a:ext uri="{FF2B5EF4-FFF2-40B4-BE49-F238E27FC236}">
                <a16:creationId xmlns:a16="http://schemas.microsoft.com/office/drawing/2014/main" id="{CACCD528-1E56-4076-811F-DDF49FD34122}"/>
              </a:ext>
            </a:extLst>
          </p:cNvPr>
          <p:cNvGrpSpPr/>
          <p:nvPr/>
        </p:nvGrpSpPr>
        <p:grpSpPr>
          <a:xfrm>
            <a:off x="24345957" y="30818202"/>
            <a:ext cx="4246781" cy="2264571"/>
            <a:chOff x="1168333" y="2568987"/>
            <a:chExt cx="4246781" cy="2264571"/>
          </a:xfrm>
        </p:grpSpPr>
        <p:sp>
          <p:nvSpPr>
            <p:cNvPr id="1161" name="CuadroTexto 2">
              <a:extLst>
                <a:ext uri="{FF2B5EF4-FFF2-40B4-BE49-F238E27FC236}">
                  <a16:creationId xmlns:a16="http://schemas.microsoft.com/office/drawing/2014/main" id="{2EF651AB-7843-493F-BBB6-C771D3635747}"/>
                </a:ext>
              </a:extLst>
            </p:cNvPr>
            <p:cNvSpPr txBox="1"/>
            <p:nvPr/>
          </p:nvSpPr>
          <p:spPr>
            <a:xfrm>
              <a:off x="4077292" y="3814210"/>
              <a:ext cx="1337822"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p>
          </p:txBody>
        </p:sp>
        <p:sp>
          <p:nvSpPr>
            <p:cNvPr id="1162" name="CuadroTexto 4">
              <a:extLst>
                <a:ext uri="{FF2B5EF4-FFF2-40B4-BE49-F238E27FC236}">
                  <a16:creationId xmlns:a16="http://schemas.microsoft.com/office/drawing/2014/main" id="{68E3BF4E-4185-4C32-BAFC-2822BB62D8A6}"/>
                </a:ext>
              </a:extLst>
            </p:cNvPr>
            <p:cNvSpPr txBox="1"/>
            <p:nvPr/>
          </p:nvSpPr>
          <p:spPr>
            <a:xfrm>
              <a:off x="1179634" y="3812383"/>
              <a:ext cx="76407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163" name="Conector recto 5">
              <a:extLst>
                <a:ext uri="{FF2B5EF4-FFF2-40B4-BE49-F238E27FC236}">
                  <a16:creationId xmlns:a16="http://schemas.microsoft.com/office/drawing/2014/main" id="{C22D44C2-156A-4A7B-AFC2-98AA855BB868}"/>
                </a:ext>
              </a:extLst>
            </p:cNvPr>
            <p:cNvCxnSpPr/>
            <p:nvPr/>
          </p:nvCxnSpPr>
          <p:spPr>
            <a:xfrm>
              <a:off x="1657180" y="3950975"/>
              <a:ext cx="191591" cy="0"/>
            </a:xfrm>
            <a:prstGeom prst="line">
              <a:avLst/>
            </a:prstGeom>
          </p:spPr>
          <p:style>
            <a:lnRef idx="1">
              <a:schemeClr val="dk1"/>
            </a:lnRef>
            <a:fillRef idx="0">
              <a:schemeClr val="dk1"/>
            </a:fillRef>
            <a:effectRef idx="0">
              <a:schemeClr val="dk1"/>
            </a:effectRef>
            <a:fontRef idx="minor">
              <a:schemeClr val="tx1"/>
            </a:fontRef>
          </p:style>
        </p:cxnSp>
        <p:sp>
          <p:nvSpPr>
            <p:cNvPr id="1164" name="CuadroTexto 7">
              <a:extLst>
                <a:ext uri="{FF2B5EF4-FFF2-40B4-BE49-F238E27FC236}">
                  <a16:creationId xmlns:a16="http://schemas.microsoft.com/office/drawing/2014/main" id="{57F5F2AB-034E-4AE5-9117-5803C1F30718}"/>
                </a:ext>
              </a:extLst>
            </p:cNvPr>
            <p:cNvSpPr txBox="1"/>
            <p:nvPr/>
          </p:nvSpPr>
          <p:spPr>
            <a:xfrm rot="18439534">
              <a:off x="1749500" y="3087643"/>
              <a:ext cx="1050523"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control </a:t>
              </a:r>
              <a:r>
                <a:rPr lang="es-ES" sz="1000" b="1" dirty="0" err="1">
                  <a:latin typeface="Arial" panose="020B0604020202020204" pitchFamily="34" charset="0"/>
                  <a:cs typeface="Arial" panose="020B0604020202020204" pitchFamily="34" charset="0"/>
                </a:rPr>
                <a:t>shcr</a:t>
              </a:r>
              <a:endParaRPr lang="es-ES" sz="1000" b="1" dirty="0">
                <a:latin typeface="Arial" panose="020B0604020202020204" pitchFamily="34" charset="0"/>
                <a:cs typeface="Arial" panose="020B0604020202020204" pitchFamily="34" charset="0"/>
              </a:endParaRPr>
            </a:p>
          </p:txBody>
        </p:sp>
        <p:sp>
          <p:nvSpPr>
            <p:cNvPr id="1165" name="CuadroTexto 8">
              <a:extLst>
                <a:ext uri="{FF2B5EF4-FFF2-40B4-BE49-F238E27FC236}">
                  <a16:creationId xmlns:a16="http://schemas.microsoft.com/office/drawing/2014/main" id="{56492F11-9EF4-4D65-B89A-BB2B1B1E0788}"/>
                </a:ext>
              </a:extLst>
            </p:cNvPr>
            <p:cNvSpPr txBox="1"/>
            <p:nvPr/>
          </p:nvSpPr>
          <p:spPr>
            <a:xfrm rot="18439534">
              <a:off x="2203098" y="2998544"/>
              <a:ext cx="1274612"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control shCCDC6</a:t>
              </a:r>
            </a:p>
          </p:txBody>
        </p:sp>
        <p:sp>
          <p:nvSpPr>
            <p:cNvPr id="1166" name="CuadroTexto 9">
              <a:extLst>
                <a:ext uri="{FF2B5EF4-FFF2-40B4-BE49-F238E27FC236}">
                  <a16:creationId xmlns:a16="http://schemas.microsoft.com/office/drawing/2014/main" id="{A91A5834-4351-4182-83B9-B6E6CFD4573A}"/>
                </a:ext>
              </a:extLst>
            </p:cNvPr>
            <p:cNvSpPr txBox="1"/>
            <p:nvPr/>
          </p:nvSpPr>
          <p:spPr>
            <a:xfrm rot="18439534">
              <a:off x="2836432" y="3017524"/>
              <a:ext cx="1226880"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MNT-</a:t>
              </a:r>
              <a:r>
                <a:rPr lang="es-ES" sz="1000" b="1" dirty="0" err="1">
                  <a:latin typeface="Arial" panose="020B0604020202020204" pitchFamily="34" charset="0"/>
                  <a:cs typeface="Arial" panose="020B0604020202020204" pitchFamily="34" charset="0"/>
                </a:rPr>
                <a:t>ko</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shcr</a:t>
              </a:r>
              <a:endParaRPr lang="es-ES" sz="1000" b="1" dirty="0">
                <a:latin typeface="Arial" panose="020B0604020202020204" pitchFamily="34" charset="0"/>
                <a:cs typeface="Arial" panose="020B0604020202020204" pitchFamily="34" charset="0"/>
              </a:endParaRPr>
            </a:p>
          </p:txBody>
        </p:sp>
        <p:sp>
          <p:nvSpPr>
            <p:cNvPr id="1167" name="CuadroTexto 10">
              <a:extLst>
                <a:ext uri="{FF2B5EF4-FFF2-40B4-BE49-F238E27FC236}">
                  <a16:creationId xmlns:a16="http://schemas.microsoft.com/office/drawing/2014/main" id="{C4CA99CB-D6E8-410B-A62C-1E07FB37647A}"/>
                </a:ext>
              </a:extLst>
            </p:cNvPr>
            <p:cNvSpPr txBox="1"/>
            <p:nvPr/>
          </p:nvSpPr>
          <p:spPr>
            <a:xfrm rot="18439534">
              <a:off x="3345156" y="3081946"/>
              <a:ext cx="1115042" cy="4154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Hap</a:t>
              </a:r>
              <a:r>
                <a:rPr lang="es-ES" sz="1000" b="1" dirty="0">
                  <a:latin typeface="Arial" panose="020B0604020202020204" pitchFamily="34" charset="0"/>
                  <a:cs typeface="Arial" panose="020B0604020202020204" pitchFamily="34" charset="0"/>
                </a:rPr>
                <a:t> 1 MNT-</a:t>
              </a:r>
              <a:r>
                <a:rPr lang="es-ES" sz="1000" b="1" dirty="0" err="1">
                  <a:latin typeface="Arial" panose="020B0604020202020204" pitchFamily="34" charset="0"/>
                  <a:cs typeface="Arial" panose="020B0604020202020204" pitchFamily="34" charset="0"/>
                </a:rPr>
                <a:t>ko</a:t>
              </a:r>
              <a:r>
                <a:rPr lang="es-ES" sz="1000" b="1" dirty="0">
                  <a:latin typeface="Arial" panose="020B0604020202020204" pitchFamily="34" charset="0"/>
                  <a:cs typeface="Arial" panose="020B0604020202020204" pitchFamily="34" charset="0"/>
                </a:rPr>
                <a:t> shCCDC6</a:t>
              </a:r>
            </a:p>
          </p:txBody>
        </p:sp>
        <p:sp>
          <p:nvSpPr>
            <p:cNvPr id="1168" name="CuadroTexto 11">
              <a:extLst>
                <a:ext uri="{FF2B5EF4-FFF2-40B4-BE49-F238E27FC236}">
                  <a16:creationId xmlns:a16="http://schemas.microsoft.com/office/drawing/2014/main" id="{349697C1-B4AE-420C-BE76-DA1FFF0FA127}"/>
                </a:ext>
              </a:extLst>
            </p:cNvPr>
            <p:cNvSpPr txBox="1"/>
            <p:nvPr/>
          </p:nvSpPr>
          <p:spPr>
            <a:xfrm>
              <a:off x="4126261" y="4127193"/>
              <a:ext cx="851378" cy="253916"/>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Actin</a:t>
              </a:r>
              <a:endParaRPr lang="es-ES" sz="1000" b="1" dirty="0">
                <a:latin typeface="Arial" panose="020B0604020202020204" pitchFamily="34" charset="0"/>
                <a:cs typeface="Arial" panose="020B0604020202020204" pitchFamily="34" charset="0"/>
              </a:endParaRPr>
            </a:p>
          </p:txBody>
        </p:sp>
        <p:sp>
          <p:nvSpPr>
            <p:cNvPr id="1169" name="CuadroTexto 12">
              <a:extLst>
                <a:ext uri="{FF2B5EF4-FFF2-40B4-BE49-F238E27FC236}">
                  <a16:creationId xmlns:a16="http://schemas.microsoft.com/office/drawing/2014/main" id="{21571B89-A995-4C3E-8F0B-9D6168BA4799}"/>
                </a:ext>
              </a:extLst>
            </p:cNvPr>
            <p:cNvSpPr txBox="1"/>
            <p:nvPr/>
          </p:nvSpPr>
          <p:spPr>
            <a:xfrm>
              <a:off x="4117111" y="4579642"/>
              <a:ext cx="1040453" cy="253916"/>
            </a:xfrm>
            <a:prstGeom prst="rect">
              <a:avLst/>
            </a:prstGeom>
            <a:noFill/>
          </p:spPr>
          <p:txBody>
            <a:bodyPr wrap="square" rtlCol="0">
              <a:spAutoFit/>
            </a:bodyPr>
            <a:lstStyle/>
            <a:p>
              <a:endParaRPr lang="es-ES" sz="1000" b="1" dirty="0">
                <a:latin typeface="Arial" panose="020B0604020202020204" pitchFamily="34" charset="0"/>
                <a:cs typeface="Arial" panose="020B0604020202020204" pitchFamily="34" charset="0"/>
              </a:endParaRPr>
            </a:p>
          </p:txBody>
        </p:sp>
        <p:cxnSp>
          <p:nvCxnSpPr>
            <p:cNvPr id="1170" name="Conector recto 13">
              <a:extLst>
                <a:ext uri="{FF2B5EF4-FFF2-40B4-BE49-F238E27FC236}">
                  <a16:creationId xmlns:a16="http://schemas.microsoft.com/office/drawing/2014/main" id="{710091C3-D330-4B20-B3E0-6A27E25DE3C9}"/>
                </a:ext>
              </a:extLst>
            </p:cNvPr>
            <p:cNvCxnSpPr/>
            <p:nvPr/>
          </p:nvCxnSpPr>
          <p:spPr>
            <a:xfrm>
              <a:off x="1658627" y="4171773"/>
              <a:ext cx="191591" cy="0"/>
            </a:xfrm>
            <a:prstGeom prst="line">
              <a:avLst/>
            </a:prstGeom>
          </p:spPr>
          <p:style>
            <a:lnRef idx="1">
              <a:schemeClr val="dk1"/>
            </a:lnRef>
            <a:fillRef idx="0">
              <a:schemeClr val="dk1"/>
            </a:fillRef>
            <a:effectRef idx="0">
              <a:schemeClr val="dk1"/>
            </a:effectRef>
            <a:fontRef idx="minor">
              <a:schemeClr val="tx1"/>
            </a:fontRef>
          </p:style>
        </p:cxnSp>
        <p:sp>
          <p:nvSpPr>
            <p:cNvPr id="1171" name="CuadroTexto 14">
              <a:extLst>
                <a:ext uri="{FF2B5EF4-FFF2-40B4-BE49-F238E27FC236}">
                  <a16:creationId xmlns:a16="http://schemas.microsoft.com/office/drawing/2014/main" id="{37F7B826-6D5F-4A46-ADB4-B46A98323E88}"/>
                </a:ext>
              </a:extLst>
            </p:cNvPr>
            <p:cNvSpPr txBox="1"/>
            <p:nvPr/>
          </p:nvSpPr>
          <p:spPr>
            <a:xfrm>
              <a:off x="1168333" y="4062961"/>
              <a:ext cx="617466"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50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172" name="Imagen 15">
              <a:extLst>
                <a:ext uri="{FF2B5EF4-FFF2-40B4-BE49-F238E27FC236}">
                  <a16:creationId xmlns:a16="http://schemas.microsoft.com/office/drawing/2014/main" id="{EAA21EA0-C0F0-4704-88EE-30E2567F0FA4}"/>
                </a:ext>
              </a:extLst>
            </p:cNvPr>
            <p:cNvPicPr>
              <a:picLocks noChangeAspect="1"/>
            </p:cNvPicPr>
            <p:nvPr/>
          </p:nvPicPr>
          <p:blipFill rotWithShape="1">
            <a:blip r:embed="rId30"/>
            <a:srcRect l="6709" t="59085" r="52043" b="33781"/>
            <a:stretch/>
          </p:blipFill>
          <p:spPr>
            <a:xfrm>
              <a:off x="1798911" y="4173669"/>
              <a:ext cx="2278382" cy="215908"/>
            </a:xfrm>
            <a:prstGeom prst="rect">
              <a:avLst/>
            </a:prstGeom>
            <a:ln>
              <a:solidFill>
                <a:schemeClr val="tx1"/>
              </a:solidFill>
            </a:ln>
          </p:spPr>
        </p:pic>
        <p:pic>
          <p:nvPicPr>
            <p:cNvPr id="1173" name="Imagen 16">
              <a:extLst>
                <a:ext uri="{FF2B5EF4-FFF2-40B4-BE49-F238E27FC236}">
                  <a16:creationId xmlns:a16="http://schemas.microsoft.com/office/drawing/2014/main" id="{74D4AC88-9CC6-49C2-BA15-4A4A9021F54E}"/>
                </a:ext>
              </a:extLst>
            </p:cNvPr>
            <p:cNvPicPr>
              <a:picLocks noChangeAspect="1"/>
            </p:cNvPicPr>
            <p:nvPr/>
          </p:nvPicPr>
          <p:blipFill rotWithShape="1">
            <a:blip r:embed="rId31"/>
            <a:srcRect l="5478" t="27560" r="50696" b="65076"/>
            <a:stretch/>
          </p:blipFill>
          <p:spPr>
            <a:xfrm>
              <a:off x="1798911" y="3827632"/>
              <a:ext cx="2278382" cy="285673"/>
            </a:xfrm>
            <a:prstGeom prst="rect">
              <a:avLst/>
            </a:prstGeom>
            <a:ln>
              <a:solidFill>
                <a:schemeClr val="tx1"/>
              </a:solidFill>
            </a:ln>
          </p:spPr>
        </p:pic>
      </p:grpSp>
      <p:grpSp>
        <p:nvGrpSpPr>
          <p:cNvPr id="1174" name="Grupo 7"/>
          <p:cNvGrpSpPr/>
          <p:nvPr/>
        </p:nvGrpSpPr>
        <p:grpSpPr>
          <a:xfrm>
            <a:off x="11264016" y="19173808"/>
            <a:ext cx="4715344" cy="542498"/>
            <a:chOff x="6526864" y="607876"/>
            <a:chExt cx="4715344" cy="542498"/>
          </a:xfrm>
        </p:grpSpPr>
        <p:sp>
          <p:nvSpPr>
            <p:cNvPr id="1175" name="23 Rectángulo redondeado"/>
            <p:cNvSpPr/>
            <p:nvPr/>
          </p:nvSpPr>
          <p:spPr>
            <a:xfrm>
              <a:off x="7409514" y="768213"/>
              <a:ext cx="188913" cy="153988"/>
            </a:xfrm>
            <a:prstGeom prst="roundRect">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76" name="24 Rectángulo redondeado"/>
            <p:cNvSpPr/>
            <p:nvPr/>
          </p:nvSpPr>
          <p:spPr>
            <a:xfrm>
              <a:off x="7595721" y="771388"/>
              <a:ext cx="1431925"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77" name="25 Rectángulo redondeado"/>
            <p:cNvSpPr/>
            <p:nvPr/>
          </p:nvSpPr>
          <p:spPr>
            <a:xfrm>
              <a:off x="9043521" y="769801"/>
              <a:ext cx="95250" cy="155575"/>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78" name="26 Rectángulo redondeado"/>
            <p:cNvSpPr/>
            <p:nvPr/>
          </p:nvSpPr>
          <p:spPr>
            <a:xfrm>
              <a:off x="9153058" y="769801"/>
              <a:ext cx="298450" cy="153987"/>
            </a:xfrm>
            <a:prstGeom prst="roundRect">
              <a:avLst/>
            </a:prstGeom>
            <a:pattFill prst="wdUpDiag">
              <a:fgClr>
                <a:schemeClr val="tx1">
                  <a:lumMod val="50000"/>
                  <a:lumOff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79" name="27 Rectángulo redondeado"/>
            <p:cNvSpPr/>
            <p:nvPr/>
          </p:nvSpPr>
          <p:spPr>
            <a:xfrm>
              <a:off x="9465796" y="768213"/>
              <a:ext cx="241300" cy="155575"/>
            </a:xfrm>
            <a:prstGeom prst="roundRect">
              <a:avLst/>
            </a:prstGeom>
            <a:pattFill prst="ltVert">
              <a:fgClr>
                <a:schemeClr val="bg1">
                  <a:lumMod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80" name="28 Rectángulo redondeado"/>
            <p:cNvSpPr/>
            <p:nvPr/>
          </p:nvSpPr>
          <p:spPr>
            <a:xfrm>
              <a:off x="9721383" y="771388"/>
              <a:ext cx="1073150" cy="153988"/>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81" name="29 CuadroTexto"/>
            <p:cNvSpPr txBox="1">
              <a:spLocks noChangeArrowheads="1"/>
            </p:cNvSpPr>
            <p:nvPr/>
          </p:nvSpPr>
          <p:spPr bwMode="auto">
            <a:xfrm>
              <a:off x="6526864" y="734876"/>
              <a:ext cx="773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050" b="1" dirty="0">
                  <a:latin typeface="Arial" panose="020B0604020202020204" pitchFamily="34" charset="0"/>
                </a:rPr>
                <a:t>MNT-HA </a:t>
              </a:r>
              <a:r>
                <a:rPr lang="es-ES" altLang="es-ES" sz="1050" b="1" dirty="0" err="1">
                  <a:latin typeface="Arial" panose="020B0604020202020204" pitchFamily="34" charset="0"/>
                </a:rPr>
                <a:t>wt</a:t>
              </a:r>
              <a:endParaRPr lang="es-ES" altLang="es-ES" sz="1050" b="1" dirty="0">
                <a:latin typeface="Arial" panose="020B0604020202020204" pitchFamily="34" charset="0"/>
              </a:endParaRPr>
            </a:p>
          </p:txBody>
        </p:sp>
        <p:sp>
          <p:nvSpPr>
            <p:cNvPr id="1182" name="30 CuadroTexto"/>
            <p:cNvSpPr txBox="1">
              <a:spLocks noChangeArrowheads="1"/>
            </p:cNvSpPr>
            <p:nvPr/>
          </p:nvSpPr>
          <p:spPr bwMode="auto">
            <a:xfrm>
              <a:off x="7301564" y="922201"/>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1</a:t>
              </a:r>
            </a:p>
          </p:txBody>
        </p:sp>
        <p:sp>
          <p:nvSpPr>
            <p:cNvPr id="1183" name="31 CuadroTexto"/>
            <p:cNvSpPr txBox="1">
              <a:spLocks noChangeArrowheads="1"/>
            </p:cNvSpPr>
            <p:nvPr/>
          </p:nvSpPr>
          <p:spPr bwMode="auto">
            <a:xfrm>
              <a:off x="10672296" y="915851"/>
              <a:ext cx="363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591</a:t>
              </a:r>
            </a:p>
          </p:txBody>
        </p:sp>
        <p:sp>
          <p:nvSpPr>
            <p:cNvPr id="1184" name="32 CuadroTexto"/>
            <p:cNvSpPr txBox="1">
              <a:spLocks noChangeArrowheads="1"/>
            </p:cNvSpPr>
            <p:nvPr/>
          </p:nvSpPr>
          <p:spPr bwMode="auto">
            <a:xfrm>
              <a:off x="8999071" y="615813"/>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b</a:t>
              </a:r>
            </a:p>
          </p:txBody>
        </p:sp>
        <p:sp>
          <p:nvSpPr>
            <p:cNvPr id="1185" name="33 CuadroTexto"/>
            <p:cNvSpPr txBox="1">
              <a:spLocks noChangeArrowheads="1"/>
            </p:cNvSpPr>
            <p:nvPr/>
          </p:nvSpPr>
          <p:spPr bwMode="auto">
            <a:xfrm>
              <a:off x="9143533" y="614226"/>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HLH</a:t>
              </a:r>
            </a:p>
          </p:txBody>
        </p:sp>
        <p:sp>
          <p:nvSpPr>
            <p:cNvPr id="1186" name="34 CuadroTexto"/>
            <p:cNvSpPr txBox="1">
              <a:spLocks noChangeArrowheads="1"/>
            </p:cNvSpPr>
            <p:nvPr/>
          </p:nvSpPr>
          <p:spPr bwMode="auto">
            <a:xfrm>
              <a:off x="9435633" y="614226"/>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LZ</a:t>
              </a:r>
            </a:p>
          </p:txBody>
        </p:sp>
        <p:sp>
          <p:nvSpPr>
            <p:cNvPr id="1187" name="35 CuadroTexto"/>
            <p:cNvSpPr txBox="1">
              <a:spLocks noChangeArrowheads="1"/>
            </p:cNvSpPr>
            <p:nvPr/>
          </p:nvSpPr>
          <p:spPr bwMode="auto">
            <a:xfrm>
              <a:off x="7346014" y="614226"/>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dirty="0">
                  <a:latin typeface="Arial" panose="020B0604020202020204" pitchFamily="34" charset="0"/>
                </a:rPr>
                <a:t>SID</a:t>
              </a:r>
            </a:p>
          </p:txBody>
        </p:sp>
        <p:sp>
          <p:nvSpPr>
            <p:cNvPr id="1188" name="9 CuadroTexto"/>
            <p:cNvSpPr txBox="1">
              <a:spLocks noChangeArrowheads="1"/>
            </p:cNvSpPr>
            <p:nvPr/>
          </p:nvSpPr>
          <p:spPr bwMode="auto">
            <a:xfrm>
              <a:off x="10751671" y="607876"/>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HA</a:t>
              </a:r>
            </a:p>
          </p:txBody>
        </p:sp>
        <p:sp>
          <p:nvSpPr>
            <p:cNvPr id="1189" name="10 Rectángulo redondeado"/>
            <p:cNvSpPr/>
            <p:nvPr/>
          </p:nvSpPr>
          <p:spPr>
            <a:xfrm>
              <a:off x="10808821" y="777738"/>
              <a:ext cx="190500" cy="153988"/>
            </a:xfrm>
            <a:prstGeom prst="roundRect">
              <a:avLst/>
            </a:prstGeom>
            <a:solidFill>
              <a:schemeClr val="tx1">
                <a:lumMod val="95000"/>
                <a:lumOff val="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latin typeface="Arial" panose="020B0604020202020204" pitchFamily="34" charset="0"/>
                <a:cs typeface="Arial" panose="020B0604020202020204" pitchFamily="34" charset="0"/>
              </a:endParaRPr>
            </a:p>
          </p:txBody>
        </p:sp>
        <p:sp>
          <p:nvSpPr>
            <p:cNvPr id="1190" name="11 CuadroTexto"/>
            <p:cNvSpPr txBox="1">
              <a:spLocks noChangeArrowheads="1"/>
            </p:cNvSpPr>
            <p:nvPr/>
          </p:nvSpPr>
          <p:spPr bwMode="auto">
            <a:xfrm>
              <a:off x="10877083" y="914263"/>
              <a:ext cx="365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600</a:t>
              </a:r>
            </a:p>
          </p:txBody>
        </p:sp>
      </p:grpSp>
      <p:grpSp>
        <p:nvGrpSpPr>
          <p:cNvPr id="1209" name="Grupo 28">
            <a:extLst>
              <a:ext uri="{FF2B5EF4-FFF2-40B4-BE49-F238E27FC236}">
                <a16:creationId xmlns:a16="http://schemas.microsoft.com/office/drawing/2014/main" id="{B6949A20-D9BF-45B6-B4E0-B4C6DE06245C}"/>
              </a:ext>
            </a:extLst>
          </p:cNvPr>
          <p:cNvGrpSpPr/>
          <p:nvPr/>
        </p:nvGrpSpPr>
        <p:grpSpPr>
          <a:xfrm>
            <a:off x="11692645" y="19673874"/>
            <a:ext cx="4000527" cy="1714512"/>
            <a:chOff x="830175" y="1982857"/>
            <a:chExt cx="4378463" cy="2028262"/>
          </a:xfrm>
        </p:grpSpPr>
        <p:sp>
          <p:nvSpPr>
            <p:cNvPr id="1210" name="CuadroTexto 1">
              <a:extLst>
                <a:ext uri="{FF2B5EF4-FFF2-40B4-BE49-F238E27FC236}">
                  <a16:creationId xmlns:a16="http://schemas.microsoft.com/office/drawing/2014/main" id="{3E9BE25F-011B-4BA1-8540-60BD6A6C668F}"/>
                </a:ext>
              </a:extLst>
            </p:cNvPr>
            <p:cNvSpPr txBox="1"/>
            <p:nvPr/>
          </p:nvSpPr>
          <p:spPr>
            <a:xfrm>
              <a:off x="1444838" y="1982857"/>
              <a:ext cx="2310248" cy="294632"/>
            </a:xfrm>
            <a:prstGeom prst="rect">
              <a:avLst/>
            </a:prstGeom>
            <a:noFill/>
          </p:spPr>
          <p:txBody>
            <a:bodyPr wrap="none" rtlCol="0">
              <a:spAutoFit/>
            </a:bodyPr>
            <a:lstStyle/>
            <a:p>
              <a:pPr>
                <a:lnSpc>
                  <a:spcPct val="150000"/>
                </a:lnSpc>
              </a:pPr>
              <a:r>
                <a:rPr lang="es-ES" sz="1000" b="1" dirty="0">
                  <a:latin typeface="Arial" panose="020B0604020202020204" pitchFamily="34" charset="0"/>
                  <a:cs typeface="Arial" panose="020B0604020202020204" pitchFamily="34" charset="0"/>
                </a:rPr>
                <a:t>293T MNT </a:t>
              </a:r>
              <a:r>
                <a:rPr lang="es-ES" sz="1000" b="1" dirty="0" err="1">
                  <a:latin typeface="Arial" panose="020B0604020202020204" pitchFamily="34" charset="0"/>
                  <a:cs typeface="Arial" panose="020B0604020202020204" pitchFamily="34" charset="0"/>
                </a:rPr>
                <a:t>wt</a:t>
              </a:r>
              <a:r>
                <a:rPr lang="es-ES" sz="1000" b="1" dirty="0">
                  <a:latin typeface="Arial" panose="020B0604020202020204" pitchFamily="34" charset="0"/>
                  <a:cs typeface="Arial" panose="020B0604020202020204" pitchFamily="34" charset="0"/>
                </a:rPr>
                <a:t> HA + CCDC6-myc WT</a:t>
              </a:r>
            </a:p>
          </p:txBody>
        </p:sp>
        <p:sp>
          <p:nvSpPr>
            <p:cNvPr id="1211" name="CuadroTexto 2">
              <a:extLst>
                <a:ext uri="{FF2B5EF4-FFF2-40B4-BE49-F238E27FC236}">
                  <a16:creationId xmlns:a16="http://schemas.microsoft.com/office/drawing/2014/main" id="{D3B94EAB-58F3-4C30-A7EC-A8850A6373E5}"/>
                </a:ext>
              </a:extLst>
            </p:cNvPr>
            <p:cNvSpPr txBox="1"/>
            <p:nvPr/>
          </p:nvSpPr>
          <p:spPr>
            <a:xfrm>
              <a:off x="1507511" y="2341374"/>
              <a:ext cx="51167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a:t>
              </a:r>
            </a:p>
          </p:txBody>
        </p:sp>
        <p:sp>
          <p:nvSpPr>
            <p:cNvPr id="1212" name="CuadroTexto 3">
              <a:extLst>
                <a:ext uri="{FF2B5EF4-FFF2-40B4-BE49-F238E27FC236}">
                  <a16:creationId xmlns:a16="http://schemas.microsoft.com/office/drawing/2014/main" id="{1EE45CA0-4DFD-4E3F-B4B3-88554F820AD8}"/>
                </a:ext>
              </a:extLst>
            </p:cNvPr>
            <p:cNvSpPr txBox="1"/>
            <p:nvPr/>
          </p:nvSpPr>
          <p:spPr>
            <a:xfrm>
              <a:off x="2418635" y="2341374"/>
              <a:ext cx="407484" cy="253916"/>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IgG</a:t>
              </a:r>
              <a:endParaRPr lang="es-ES" sz="1000" b="1" dirty="0">
                <a:latin typeface="Arial" panose="020B0604020202020204" pitchFamily="34" charset="0"/>
                <a:cs typeface="Arial" panose="020B0604020202020204" pitchFamily="34" charset="0"/>
              </a:endParaRPr>
            </a:p>
          </p:txBody>
        </p:sp>
        <p:sp>
          <p:nvSpPr>
            <p:cNvPr id="1213" name="CuadroTexto 4">
              <a:extLst>
                <a:ext uri="{FF2B5EF4-FFF2-40B4-BE49-F238E27FC236}">
                  <a16:creationId xmlns:a16="http://schemas.microsoft.com/office/drawing/2014/main" id="{26B98346-504B-4082-AE62-CB610002FEA1}"/>
                </a:ext>
              </a:extLst>
            </p:cNvPr>
            <p:cNvSpPr txBox="1"/>
            <p:nvPr/>
          </p:nvSpPr>
          <p:spPr>
            <a:xfrm>
              <a:off x="2891447" y="2341374"/>
              <a:ext cx="508473" cy="253916"/>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a:t>
              </a:r>
              <a:r>
                <a:rPr lang="es-ES" sz="1000" b="1" dirty="0">
                  <a:latin typeface="Arial" panose="020B0604020202020204" pitchFamily="34" charset="0"/>
                  <a:cs typeface="Arial" panose="020B0604020202020204" pitchFamily="34" charset="0"/>
                </a:rPr>
                <a:t>-HA</a:t>
              </a:r>
            </a:p>
          </p:txBody>
        </p:sp>
        <p:cxnSp>
          <p:nvCxnSpPr>
            <p:cNvPr id="1214" name="Conector recto 5">
              <a:extLst>
                <a:ext uri="{FF2B5EF4-FFF2-40B4-BE49-F238E27FC236}">
                  <a16:creationId xmlns:a16="http://schemas.microsoft.com/office/drawing/2014/main" id="{87C6AFD1-9C34-4BCB-BBED-5C76544EC79B}"/>
                </a:ext>
              </a:extLst>
            </p:cNvPr>
            <p:cNvCxnSpPr/>
            <p:nvPr/>
          </p:nvCxnSpPr>
          <p:spPr>
            <a:xfrm>
              <a:off x="1339122" y="3154566"/>
              <a:ext cx="255373" cy="0"/>
            </a:xfrm>
            <a:prstGeom prst="line">
              <a:avLst/>
            </a:prstGeom>
          </p:spPr>
          <p:style>
            <a:lnRef idx="1">
              <a:schemeClr val="dk1"/>
            </a:lnRef>
            <a:fillRef idx="0">
              <a:schemeClr val="dk1"/>
            </a:fillRef>
            <a:effectRef idx="0">
              <a:schemeClr val="dk1"/>
            </a:effectRef>
            <a:fontRef idx="minor">
              <a:schemeClr val="tx1"/>
            </a:fontRef>
          </p:style>
        </p:cxnSp>
        <p:sp>
          <p:nvSpPr>
            <p:cNvPr id="1215" name="CuadroTexto 6">
              <a:extLst>
                <a:ext uri="{FF2B5EF4-FFF2-40B4-BE49-F238E27FC236}">
                  <a16:creationId xmlns:a16="http://schemas.microsoft.com/office/drawing/2014/main" id="{CD84344E-481E-4079-8C16-919DE897E420}"/>
                </a:ext>
              </a:extLst>
            </p:cNvPr>
            <p:cNvSpPr txBox="1"/>
            <p:nvPr/>
          </p:nvSpPr>
          <p:spPr>
            <a:xfrm>
              <a:off x="830175" y="2998047"/>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16" name="CuadroTexto 7">
              <a:extLst>
                <a:ext uri="{FF2B5EF4-FFF2-40B4-BE49-F238E27FC236}">
                  <a16:creationId xmlns:a16="http://schemas.microsoft.com/office/drawing/2014/main" id="{A449FB00-2241-45B7-8DD2-D69F13B2E8AD}"/>
                </a:ext>
              </a:extLst>
            </p:cNvPr>
            <p:cNvSpPr txBox="1"/>
            <p:nvPr/>
          </p:nvSpPr>
          <p:spPr>
            <a:xfrm>
              <a:off x="3580210" y="3084278"/>
              <a:ext cx="651140"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a:t>
              </a:r>
            </a:p>
          </p:txBody>
        </p:sp>
        <p:cxnSp>
          <p:nvCxnSpPr>
            <p:cNvPr id="1217" name="Conector recto 8">
              <a:extLst>
                <a:ext uri="{FF2B5EF4-FFF2-40B4-BE49-F238E27FC236}">
                  <a16:creationId xmlns:a16="http://schemas.microsoft.com/office/drawing/2014/main" id="{7EFCADA5-ADFA-482D-95F8-AB646D44BE6C}"/>
                </a:ext>
              </a:extLst>
            </p:cNvPr>
            <p:cNvCxnSpPr/>
            <p:nvPr/>
          </p:nvCxnSpPr>
          <p:spPr>
            <a:xfrm>
              <a:off x="1339570" y="3494792"/>
              <a:ext cx="255373" cy="0"/>
            </a:xfrm>
            <a:prstGeom prst="line">
              <a:avLst/>
            </a:prstGeom>
          </p:spPr>
          <p:style>
            <a:lnRef idx="1">
              <a:schemeClr val="dk1"/>
            </a:lnRef>
            <a:fillRef idx="0">
              <a:schemeClr val="dk1"/>
            </a:fillRef>
            <a:effectRef idx="0">
              <a:schemeClr val="dk1"/>
            </a:effectRef>
            <a:fontRef idx="minor">
              <a:schemeClr val="tx1"/>
            </a:fontRef>
          </p:style>
        </p:cxnSp>
        <p:sp>
          <p:nvSpPr>
            <p:cNvPr id="1218" name="CuadroTexto 9">
              <a:extLst>
                <a:ext uri="{FF2B5EF4-FFF2-40B4-BE49-F238E27FC236}">
                  <a16:creationId xmlns:a16="http://schemas.microsoft.com/office/drawing/2014/main" id="{FBEAFE22-E9BD-4CE6-8BE6-85441E779FB6}"/>
                </a:ext>
              </a:extLst>
            </p:cNvPr>
            <p:cNvSpPr txBox="1"/>
            <p:nvPr/>
          </p:nvSpPr>
          <p:spPr>
            <a:xfrm>
              <a:off x="830623" y="3365705"/>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19" name="CuadroTexto 10">
              <a:extLst>
                <a:ext uri="{FF2B5EF4-FFF2-40B4-BE49-F238E27FC236}">
                  <a16:creationId xmlns:a16="http://schemas.microsoft.com/office/drawing/2014/main" id="{0B54C8DC-5C0A-4F29-B628-EF97D2285647}"/>
                </a:ext>
              </a:extLst>
            </p:cNvPr>
            <p:cNvSpPr txBox="1"/>
            <p:nvPr/>
          </p:nvSpPr>
          <p:spPr>
            <a:xfrm>
              <a:off x="3560035" y="3757203"/>
              <a:ext cx="521297"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MAX </a:t>
              </a:r>
            </a:p>
          </p:txBody>
        </p:sp>
        <p:cxnSp>
          <p:nvCxnSpPr>
            <p:cNvPr id="1220" name="Conector recto 11">
              <a:extLst>
                <a:ext uri="{FF2B5EF4-FFF2-40B4-BE49-F238E27FC236}">
                  <a16:creationId xmlns:a16="http://schemas.microsoft.com/office/drawing/2014/main" id="{3B4D0FC6-9F6E-4D7B-B021-3E6D17F907F1}"/>
                </a:ext>
              </a:extLst>
            </p:cNvPr>
            <p:cNvCxnSpPr/>
            <p:nvPr/>
          </p:nvCxnSpPr>
          <p:spPr>
            <a:xfrm>
              <a:off x="1321731" y="3738981"/>
              <a:ext cx="255373" cy="0"/>
            </a:xfrm>
            <a:prstGeom prst="line">
              <a:avLst/>
            </a:prstGeom>
          </p:spPr>
          <p:style>
            <a:lnRef idx="1">
              <a:schemeClr val="dk1"/>
            </a:lnRef>
            <a:fillRef idx="0">
              <a:schemeClr val="dk1"/>
            </a:fillRef>
            <a:effectRef idx="0">
              <a:schemeClr val="dk1"/>
            </a:effectRef>
            <a:fontRef idx="minor">
              <a:schemeClr val="tx1"/>
            </a:fontRef>
          </p:style>
        </p:cxnSp>
        <p:sp>
          <p:nvSpPr>
            <p:cNvPr id="1221" name="CuadroTexto 12">
              <a:extLst>
                <a:ext uri="{FF2B5EF4-FFF2-40B4-BE49-F238E27FC236}">
                  <a16:creationId xmlns:a16="http://schemas.microsoft.com/office/drawing/2014/main" id="{3670A4AB-BB3D-4C48-8D29-EF091FDBF003}"/>
                </a:ext>
              </a:extLst>
            </p:cNvPr>
            <p:cNvSpPr txBox="1"/>
            <p:nvPr/>
          </p:nvSpPr>
          <p:spPr>
            <a:xfrm>
              <a:off x="831072" y="3600750"/>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25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22" name="CuadroTexto 13">
              <a:extLst>
                <a:ext uri="{FF2B5EF4-FFF2-40B4-BE49-F238E27FC236}">
                  <a16:creationId xmlns:a16="http://schemas.microsoft.com/office/drawing/2014/main" id="{5135DA6A-3E11-4F29-B0DE-B580682621B3}"/>
                </a:ext>
              </a:extLst>
            </p:cNvPr>
            <p:cNvSpPr txBox="1"/>
            <p:nvPr/>
          </p:nvSpPr>
          <p:spPr>
            <a:xfrm>
              <a:off x="3544400" y="3491676"/>
              <a:ext cx="1664238"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 more </a:t>
              </a:r>
              <a:r>
                <a:rPr lang="es-ES" sz="1000" b="1" dirty="0" err="1">
                  <a:latin typeface="Arial" panose="020B0604020202020204" pitchFamily="34" charset="0"/>
                  <a:cs typeface="Arial" panose="020B0604020202020204" pitchFamily="34" charset="0"/>
                </a:rPr>
                <a:t>contrasted</a:t>
              </a:r>
              <a:endParaRPr lang="es-ES" sz="1000" b="1" dirty="0">
                <a:latin typeface="Arial" panose="020B0604020202020204" pitchFamily="34" charset="0"/>
                <a:cs typeface="Arial" panose="020B0604020202020204" pitchFamily="34" charset="0"/>
              </a:endParaRPr>
            </a:p>
          </p:txBody>
        </p:sp>
        <p:pic>
          <p:nvPicPr>
            <p:cNvPr id="1223" name="Imagen 14">
              <a:extLst>
                <a:ext uri="{FF2B5EF4-FFF2-40B4-BE49-F238E27FC236}">
                  <a16:creationId xmlns:a16="http://schemas.microsoft.com/office/drawing/2014/main" id="{C462BB5A-11D2-45E2-AB31-2FFD121EF1D2}"/>
                </a:ext>
              </a:extLst>
            </p:cNvPr>
            <p:cNvPicPr>
              <a:picLocks noChangeAspect="1"/>
            </p:cNvPicPr>
            <p:nvPr/>
          </p:nvPicPr>
          <p:blipFill rotWithShape="1">
            <a:blip r:embed="rId32"/>
            <a:srcRect l="9955" t="58905" r="35054" b="20614"/>
            <a:stretch/>
          </p:blipFill>
          <p:spPr>
            <a:xfrm>
              <a:off x="1463808" y="2991677"/>
              <a:ext cx="2118364" cy="296529"/>
            </a:xfrm>
            <a:prstGeom prst="rect">
              <a:avLst/>
            </a:prstGeom>
            <a:ln>
              <a:solidFill>
                <a:schemeClr val="tx1"/>
              </a:solidFill>
            </a:ln>
          </p:spPr>
        </p:pic>
        <p:pic>
          <p:nvPicPr>
            <p:cNvPr id="1224" name="Imagen 15">
              <a:extLst>
                <a:ext uri="{FF2B5EF4-FFF2-40B4-BE49-F238E27FC236}">
                  <a16:creationId xmlns:a16="http://schemas.microsoft.com/office/drawing/2014/main" id="{63995460-CF19-4840-9323-49B1073E4676}"/>
                </a:ext>
              </a:extLst>
            </p:cNvPr>
            <p:cNvPicPr>
              <a:picLocks noChangeAspect="1"/>
            </p:cNvPicPr>
            <p:nvPr/>
          </p:nvPicPr>
          <p:blipFill rotWithShape="1">
            <a:blip r:embed="rId33"/>
            <a:srcRect l="10799" t="57048" r="35115" b="20045"/>
            <a:stretch/>
          </p:blipFill>
          <p:spPr>
            <a:xfrm>
              <a:off x="1463808" y="3349295"/>
              <a:ext cx="2118364" cy="331130"/>
            </a:xfrm>
            <a:prstGeom prst="rect">
              <a:avLst/>
            </a:prstGeom>
            <a:ln>
              <a:solidFill>
                <a:schemeClr val="tx1"/>
              </a:solidFill>
            </a:ln>
          </p:spPr>
        </p:pic>
        <p:pic>
          <p:nvPicPr>
            <p:cNvPr id="1225" name="Imagen 16">
              <a:extLst>
                <a:ext uri="{FF2B5EF4-FFF2-40B4-BE49-F238E27FC236}">
                  <a16:creationId xmlns:a16="http://schemas.microsoft.com/office/drawing/2014/main" id="{687E6D79-1BFB-4CCC-AFDA-92B7B6E55950}"/>
                </a:ext>
              </a:extLst>
            </p:cNvPr>
            <p:cNvPicPr>
              <a:picLocks noChangeAspect="1"/>
            </p:cNvPicPr>
            <p:nvPr/>
          </p:nvPicPr>
          <p:blipFill rotWithShape="1">
            <a:blip r:embed="rId34"/>
            <a:srcRect l="12935" t="72207" r="31056" b="17269"/>
            <a:stretch/>
          </p:blipFill>
          <p:spPr>
            <a:xfrm>
              <a:off x="1444838" y="3756524"/>
              <a:ext cx="2137334" cy="224560"/>
            </a:xfrm>
            <a:prstGeom prst="rect">
              <a:avLst/>
            </a:prstGeom>
            <a:ln>
              <a:solidFill>
                <a:schemeClr val="tx1"/>
              </a:solidFill>
            </a:ln>
          </p:spPr>
        </p:pic>
        <p:sp>
          <p:nvSpPr>
            <p:cNvPr id="1226" name="CuadroTexto 17">
              <a:extLst>
                <a:ext uri="{FF2B5EF4-FFF2-40B4-BE49-F238E27FC236}">
                  <a16:creationId xmlns:a16="http://schemas.microsoft.com/office/drawing/2014/main" id="{3281047D-F10C-45C4-8579-3C0252079B71}"/>
                </a:ext>
              </a:extLst>
            </p:cNvPr>
            <p:cNvSpPr txBox="1"/>
            <p:nvPr/>
          </p:nvSpPr>
          <p:spPr>
            <a:xfrm>
              <a:off x="3591918" y="2743061"/>
              <a:ext cx="476412"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MNT</a:t>
              </a:r>
            </a:p>
          </p:txBody>
        </p:sp>
        <p:cxnSp>
          <p:nvCxnSpPr>
            <p:cNvPr id="1227" name="Conector recto 18">
              <a:extLst>
                <a:ext uri="{FF2B5EF4-FFF2-40B4-BE49-F238E27FC236}">
                  <a16:creationId xmlns:a16="http://schemas.microsoft.com/office/drawing/2014/main" id="{BC643D02-176A-47FE-BE39-F38025020F35}"/>
                </a:ext>
              </a:extLst>
            </p:cNvPr>
            <p:cNvCxnSpPr/>
            <p:nvPr/>
          </p:nvCxnSpPr>
          <p:spPr>
            <a:xfrm>
              <a:off x="1354174" y="2736134"/>
              <a:ext cx="255373" cy="0"/>
            </a:xfrm>
            <a:prstGeom prst="line">
              <a:avLst/>
            </a:prstGeom>
          </p:spPr>
          <p:style>
            <a:lnRef idx="1">
              <a:schemeClr val="dk1"/>
            </a:lnRef>
            <a:fillRef idx="0">
              <a:schemeClr val="dk1"/>
            </a:fillRef>
            <a:effectRef idx="0">
              <a:schemeClr val="dk1"/>
            </a:effectRef>
            <a:fontRef idx="minor">
              <a:schemeClr val="tx1"/>
            </a:fontRef>
          </p:style>
        </p:cxnSp>
        <p:sp>
          <p:nvSpPr>
            <p:cNvPr id="1228" name="CuadroTexto 19">
              <a:extLst>
                <a:ext uri="{FF2B5EF4-FFF2-40B4-BE49-F238E27FC236}">
                  <a16:creationId xmlns:a16="http://schemas.microsoft.com/office/drawing/2014/main" id="{5F054244-D5CB-4886-A879-E01CACD545D4}"/>
                </a:ext>
              </a:extLst>
            </p:cNvPr>
            <p:cNvSpPr txBox="1"/>
            <p:nvPr/>
          </p:nvSpPr>
          <p:spPr>
            <a:xfrm>
              <a:off x="836083" y="2579615"/>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29" name="CuadroTexto 20">
              <a:extLst>
                <a:ext uri="{FF2B5EF4-FFF2-40B4-BE49-F238E27FC236}">
                  <a16:creationId xmlns:a16="http://schemas.microsoft.com/office/drawing/2014/main" id="{C5CD82E0-631E-4686-8010-FFF75DCF70F8}"/>
                </a:ext>
              </a:extLst>
            </p:cNvPr>
            <p:cNvSpPr txBox="1"/>
            <p:nvPr/>
          </p:nvSpPr>
          <p:spPr>
            <a:xfrm>
              <a:off x="973768" y="2117158"/>
              <a:ext cx="380406"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IP</a:t>
              </a:r>
            </a:p>
          </p:txBody>
        </p:sp>
        <p:pic>
          <p:nvPicPr>
            <p:cNvPr id="1230" name="Imagen 21">
              <a:extLst>
                <a:ext uri="{FF2B5EF4-FFF2-40B4-BE49-F238E27FC236}">
                  <a16:creationId xmlns:a16="http://schemas.microsoft.com/office/drawing/2014/main" id="{1D19CB95-375C-4588-91FF-0177A72AA241}"/>
                </a:ext>
              </a:extLst>
            </p:cNvPr>
            <p:cNvPicPr>
              <a:picLocks noChangeAspect="1"/>
            </p:cNvPicPr>
            <p:nvPr/>
          </p:nvPicPr>
          <p:blipFill rotWithShape="1">
            <a:blip r:embed="rId35"/>
            <a:srcRect l="11428" t="23008" r="47103" b="69768"/>
            <a:stretch/>
          </p:blipFill>
          <p:spPr>
            <a:xfrm>
              <a:off x="1464981" y="2667025"/>
              <a:ext cx="2117191" cy="253917"/>
            </a:xfrm>
            <a:prstGeom prst="rect">
              <a:avLst/>
            </a:prstGeom>
            <a:ln>
              <a:solidFill>
                <a:schemeClr val="tx1"/>
              </a:solidFill>
            </a:ln>
          </p:spPr>
        </p:pic>
        <p:cxnSp>
          <p:nvCxnSpPr>
            <p:cNvPr id="1231" name="Conector recto de flecha 23">
              <a:extLst>
                <a:ext uri="{FF2B5EF4-FFF2-40B4-BE49-F238E27FC236}">
                  <a16:creationId xmlns:a16="http://schemas.microsoft.com/office/drawing/2014/main" id="{8C8808B8-9B61-4661-9C7A-941066A4C200}"/>
                </a:ext>
              </a:extLst>
            </p:cNvPr>
            <p:cNvCxnSpPr>
              <a:cxnSpLocks/>
            </p:cNvCxnSpPr>
            <p:nvPr/>
          </p:nvCxnSpPr>
          <p:spPr>
            <a:xfrm>
              <a:off x="2695341" y="2793983"/>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2" name="Conector recto de flecha 24">
              <a:extLst>
                <a:ext uri="{FF2B5EF4-FFF2-40B4-BE49-F238E27FC236}">
                  <a16:creationId xmlns:a16="http://schemas.microsoft.com/office/drawing/2014/main" id="{DA26364D-D131-4F9A-9B25-3907F92575B3}"/>
                </a:ext>
              </a:extLst>
            </p:cNvPr>
            <p:cNvCxnSpPr>
              <a:cxnSpLocks/>
            </p:cNvCxnSpPr>
            <p:nvPr/>
          </p:nvCxnSpPr>
          <p:spPr>
            <a:xfrm>
              <a:off x="2695341" y="3429000"/>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4" name="Grupo 42">
            <a:extLst>
              <a:ext uri="{FF2B5EF4-FFF2-40B4-BE49-F238E27FC236}">
                <a16:creationId xmlns:a16="http://schemas.microsoft.com/office/drawing/2014/main" id="{6D775F8B-7671-41EC-A637-5B4AF26A6B50}"/>
              </a:ext>
            </a:extLst>
          </p:cNvPr>
          <p:cNvGrpSpPr/>
          <p:nvPr/>
        </p:nvGrpSpPr>
        <p:grpSpPr>
          <a:xfrm>
            <a:off x="15764610" y="22637984"/>
            <a:ext cx="3571900" cy="1536484"/>
            <a:chOff x="200709" y="3386648"/>
            <a:chExt cx="4266958" cy="2246565"/>
          </a:xfrm>
        </p:grpSpPr>
        <p:cxnSp>
          <p:nvCxnSpPr>
            <p:cNvPr id="1235" name="Conector recto 19">
              <a:extLst>
                <a:ext uri="{FF2B5EF4-FFF2-40B4-BE49-F238E27FC236}">
                  <a16:creationId xmlns:a16="http://schemas.microsoft.com/office/drawing/2014/main" id="{F5DC07D8-CD04-4F9E-A5D5-9A7079EBB817}"/>
                </a:ext>
              </a:extLst>
            </p:cNvPr>
            <p:cNvCxnSpPr/>
            <p:nvPr/>
          </p:nvCxnSpPr>
          <p:spPr>
            <a:xfrm>
              <a:off x="697902" y="5317189"/>
              <a:ext cx="221074" cy="0"/>
            </a:xfrm>
            <a:prstGeom prst="line">
              <a:avLst/>
            </a:prstGeom>
          </p:spPr>
          <p:style>
            <a:lnRef idx="1">
              <a:schemeClr val="dk1"/>
            </a:lnRef>
            <a:fillRef idx="0">
              <a:schemeClr val="dk1"/>
            </a:fillRef>
            <a:effectRef idx="0">
              <a:schemeClr val="dk1"/>
            </a:effectRef>
            <a:fontRef idx="minor">
              <a:schemeClr val="tx1"/>
            </a:fontRef>
          </p:style>
        </p:cxnSp>
        <p:pic>
          <p:nvPicPr>
            <p:cNvPr id="1236" name="Imagen 20">
              <a:extLst>
                <a:ext uri="{FF2B5EF4-FFF2-40B4-BE49-F238E27FC236}">
                  <a16:creationId xmlns:a16="http://schemas.microsoft.com/office/drawing/2014/main" id="{0421699B-029B-4AE7-A9FD-19419DDDECDC}"/>
                </a:ext>
              </a:extLst>
            </p:cNvPr>
            <p:cNvPicPr>
              <a:picLocks noChangeAspect="1"/>
            </p:cNvPicPr>
            <p:nvPr/>
          </p:nvPicPr>
          <p:blipFill rotWithShape="1">
            <a:blip r:embed="rId36"/>
            <a:srcRect l="13205" t="31119" r="39937" b="57742"/>
            <a:stretch/>
          </p:blipFill>
          <p:spPr>
            <a:xfrm>
              <a:off x="830045" y="5331695"/>
              <a:ext cx="2407466" cy="283916"/>
            </a:xfrm>
            <a:prstGeom prst="rect">
              <a:avLst/>
            </a:prstGeom>
            <a:ln>
              <a:solidFill>
                <a:schemeClr val="tx1"/>
              </a:solidFill>
            </a:ln>
          </p:spPr>
        </p:pic>
        <p:cxnSp>
          <p:nvCxnSpPr>
            <p:cNvPr id="1237" name="Conector recto 21">
              <a:extLst>
                <a:ext uri="{FF2B5EF4-FFF2-40B4-BE49-F238E27FC236}">
                  <a16:creationId xmlns:a16="http://schemas.microsoft.com/office/drawing/2014/main" id="{2973DD28-112E-4181-9E01-BB81377E4375}"/>
                </a:ext>
              </a:extLst>
            </p:cNvPr>
            <p:cNvCxnSpPr/>
            <p:nvPr/>
          </p:nvCxnSpPr>
          <p:spPr>
            <a:xfrm>
              <a:off x="728670" y="4289308"/>
              <a:ext cx="221074" cy="0"/>
            </a:xfrm>
            <a:prstGeom prst="line">
              <a:avLst/>
            </a:prstGeom>
          </p:spPr>
          <p:style>
            <a:lnRef idx="1">
              <a:schemeClr val="dk1"/>
            </a:lnRef>
            <a:fillRef idx="0">
              <a:schemeClr val="dk1"/>
            </a:fillRef>
            <a:effectRef idx="0">
              <a:schemeClr val="dk1"/>
            </a:effectRef>
            <a:fontRef idx="minor">
              <a:schemeClr val="tx1"/>
            </a:fontRef>
          </p:style>
        </p:cxnSp>
        <p:pic>
          <p:nvPicPr>
            <p:cNvPr id="1238" name="Imagen 22">
              <a:extLst>
                <a:ext uri="{FF2B5EF4-FFF2-40B4-BE49-F238E27FC236}">
                  <a16:creationId xmlns:a16="http://schemas.microsoft.com/office/drawing/2014/main" id="{1E62FAC5-0A85-4F7C-97E8-F5F60DFAB1FE}"/>
                </a:ext>
              </a:extLst>
            </p:cNvPr>
            <p:cNvPicPr>
              <a:picLocks noChangeAspect="1"/>
            </p:cNvPicPr>
            <p:nvPr/>
          </p:nvPicPr>
          <p:blipFill rotWithShape="1">
            <a:blip r:embed="rId37"/>
            <a:srcRect l="11726" t="65933" r="38210" b="8801"/>
            <a:stretch/>
          </p:blipFill>
          <p:spPr>
            <a:xfrm>
              <a:off x="830045" y="4144697"/>
              <a:ext cx="2407466" cy="323292"/>
            </a:xfrm>
            <a:prstGeom prst="rect">
              <a:avLst/>
            </a:prstGeom>
            <a:ln>
              <a:solidFill>
                <a:schemeClr val="tx1"/>
              </a:solidFill>
            </a:ln>
          </p:spPr>
        </p:pic>
        <p:cxnSp>
          <p:nvCxnSpPr>
            <p:cNvPr id="1239" name="Conector recto 23">
              <a:extLst>
                <a:ext uri="{FF2B5EF4-FFF2-40B4-BE49-F238E27FC236}">
                  <a16:creationId xmlns:a16="http://schemas.microsoft.com/office/drawing/2014/main" id="{54DBD9E0-BF75-4EFE-8C41-1D7F494DDF76}"/>
                </a:ext>
              </a:extLst>
            </p:cNvPr>
            <p:cNvCxnSpPr/>
            <p:nvPr/>
          </p:nvCxnSpPr>
          <p:spPr>
            <a:xfrm>
              <a:off x="704702" y="4744835"/>
              <a:ext cx="221074" cy="0"/>
            </a:xfrm>
            <a:prstGeom prst="line">
              <a:avLst/>
            </a:prstGeom>
          </p:spPr>
          <p:style>
            <a:lnRef idx="1">
              <a:schemeClr val="dk1"/>
            </a:lnRef>
            <a:fillRef idx="0">
              <a:schemeClr val="dk1"/>
            </a:fillRef>
            <a:effectRef idx="0">
              <a:schemeClr val="dk1"/>
            </a:effectRef>
            <a:fontRef idx="minor">
              <a:schemeClr val="tx1"/>
            </a:fontRef>
          </p:style>
        </p:cxnSp>
        <p:pic>
          <p:nvPicPr>
            <p:cNvPr id="1240" name="Imagen 24">
              <a:extLst>
                <a:ext uri="{FF2B5EF4-FFF2-40B4-BE49-F238E27FC236}">
                  <a16:creationId xmlns:a16="http://schemas.microsoft.com/office/drawing/2014/main" id="{97A97A3F-9B51-43D1-9849-1AEC5E3AF026}"/>
                </a:ext>
              </a:extLst>
            </p:cNvPr>
            <p:cNvPicPr>
              <a:picLocks noChangeAspect="1"/>
            </p:cNvPicPr>
            <p:nvPr/>
          </p:nvPicPr>
          <p:blipFill rotWithShape="1">
            <a:blip r:embed="rId38"/>
            <a:srcRect l="12466" t="65832" r="38228" b="7020"/>
            <a:stretch/>
          </p:blipFill>
          <p:spPr>
            <a:xfrm>
              <a:off x="837119" y="4534713"/>
              <a:ext cx="2400392" cy="347370"/>
            </a:xfrm>
            <a:prstGeom prst="rect">
              <a:avLst/>
            </a:prstGeom>
            <a:ln>
              <a:solidFill>
                <a:schemeClr val="tx1"/>
              </a:solidFill>
            </a:ln>
          </p:spPr>
        </p:pic>
        <p:sp>
          <p:nvSpPr>
            <p:cNvPr id="1241" name="CuadroTexto 25">
              <a:extLst>
                <a:ext uri="{FF2B5EF4-FFF2-40B4-BE49-F238E27FC236}">
                  <a16:creationId xmlns:a16="http://schemas.microsoft.com/office/drawing/2014/main" id="{63E71548-8C8F-4EF3-A002-C664E307C715}"/>
                </a:ext>
              </a:extLst>
            </p:cNvPr>
            <p:cNvSpPr txBox="1"/>
            <p:nvPr/>
          </p:nvSpPr>
          <p:spPr>
            <a:xfrm>
              <a:off x="887935" y="3743246"/>
              <a:ext cx="620683" cy="329961"/>
            </a:xfrm>
            <a:prstGeom prst="rect">
              <a:avLst/>
            </a:prstGeom>
            <a:noFill/>
          </p:spPr>
          <p:txBody>
            <a:bodyPr wrap="square" rtlCol="0">
              <a:spAutoFit/>
            </a:bodyPr>
            <a:lstStyle/>
            <a:p>
              <a:r>
                <a:rPr lang="es-ES" sz="900" b="1" dirty="0">
                  <a:latin typeface="Arial" panose="020B0604020202020204" pitchFamily="34" charset="0"/>
                  <a:cs typeface="Arial" panose="020B0604020202020204" pitchFamily="34" charset="0"/>
                </a:rPr>
                <a:t>INPUT</a:t>
              </a:r>
              <a:endParaRPr lang="es-ES" sz="1050" b="1" dirty="0">
                <a:latin typeface="Arial" panose="020B0604020202020204" pitchFamily="34" charset="0"/>
                <a:cs typeface="Arial" panose="020B0604020202020204" pitchFamily="34" charset="0"/>
              </a:endParaRPr>
            </a:p>
          </p:txBody>
        </p:sp>
        <p:sp>
          <p:nvSpPr>
            <p:cNvPr id="1242" name="CuadroTexto 26">
              <a:extLst>
                <a:ext uri="{FF2B5EF4-FFF2-40B4-BE49-F238E27FC236}">
                  <a16:creationId xmlns:a16="http://schemas.microsoft.com/office/drawing/2014/main" id="{2BFF410F-1C34-4284-8076-7166233F6E65}"/>
                </a:ext>
              </a:extLst>
            </p:cNvPr>
            <p:cNvSpPr txBox="1"/>
            <p:nvPr/>
          </p:nvSpPr>
          <p:spPr>
            <a:xfrm>
              <a:off x="1979051" y="3743246"/>
              <a:ext cx="526582" cy="253916"/>
            </a:xfrm>
            <a:prstGeom prst="rect">
              <a:avLst/>
            </a:prstGeom>
            <a:noFill/>
          </p:spPr>
          <p:txBody>
            <a:bodyPr wrap="square" rtlCol="0">
              <a:spAutoFit/>
            </a:bodyPr>
            <a:lstStyle/>
            <a:p>
              <a:r>
                <a:rPr lang="es-ES" sz="1050" b="1" dirty="0" err="1">
                  <a:latin typeface="Arial" panose="020B0604020202020204" pitchFamily="34" charset="0"/>
                  <a:cs typeface="Arial" panose="020B0604020202020204" pitchFamily="34" charset="0"/>
                </a:rPr>
                <a:t>IgG</a:t>
              </a:r>
              <a:endParaRPr lang="es-ES" sz="1050" b="1" dirty="0">
                <a:latin typeface="Arial" panose="020B0604020202020204" pitchFamily="34" charset="0"/>
                <a:cs typeface="Arial" panose="020B0604020202020204" pitchFamily="34" charset="0"/>
              </a:endParaRPr>
            </a:p>
          </p:txBody>
        </p:sp>
        <p:sp>
          <p:nvSpPr>
            <p:cNvPr id="1243" name="CuadroTexto 27">
              <a:extLst>
                <a:ext uri="{FF2B5EF4-FFF2-40B4-BE49-F238E27FC236}">
                  <a16:creationId xmlns:a16="http://schemas.microsoft.com/office/drawing/2014/main" id="{D80442F6-33CB-40B9-ABF5-F0DD24887F1D}"/>
                </a:ext>
              </a:extLst>
            </p:cNvPr>
            <p:cNvSpPr txBox="1"/>
            <p:nvPr/>
          </p:nvSpPr>
          <p:spPr>
            <a:xfrm>
              <a:off x="2548361" y="3743246"/>
              <a:ext cx="658700" cy="253916"/>
            </a:xfrm>
            <a:prstGeom prst="rect">
              <a:avLst/>
            </a:prstGeom>
            <a:noFill/>
          </p:spPr>
          <p:txBody>
            <a:bodyPr wrap="square" rtlCol="0">
              <a:spAutoFit/>
            </a:bodyPr>
            <a:lstStyle/>
            <a:p>
              <a:r>
                <a:rPr lang="el-GR" sz="1050" b="1" dirty="0">
                  <a:latin typeface="Arial" panose="020B0604020202020204" pitchFamily="34" charset="0"/>
                  <a:cs typeface="Arial" panose="020B0604020202020204" pitchFamily="34" charset="0"/>
                </a:rPr>
                <a:t>α</a:t>
              </a:r>
              <a:r>
                <a:rPr lang="es-ES" sz="1050" b="1" dirty="0">
                  <a:latin typeface="Arial" panose="020B0604020202020204" pitchFamily="34" charset="0"/>
                  <a:cs typeface="Arial" panose="020B0604020202020204" pitchFamily="34" charset="0"/>
                </a:rPr>
                <a:t>-HA</a:t>
              </a:r>
            </a:p>
          </p:txBody>
        </p:sp>
        <p:sp>
          <p:nvSpPr>
            <p:cNvPr id="1244" name="CuadroTexto 28">
              <a:extLst>
                <a:ext uri="{FF2B5EF4-FFF2-40B4-BE49-F238E27FC236}">
                  <a16:creationId xmlns:a16="http://schemas.microsoft.com/office/drawing/2014/main" id="{EB88BFF3-C226-4EB9-BDB7-E58C64BD330B}"/>
                </a:ext>
              </a:extLst>
            </p:cNvPr>
            <p:cNvSpPr txBox="1"/>
            <p:nvPr/>
          </p:nvSpPr>
          <p:spPr>
            <a:xfrm>
              <a:off x="3235313" y="4175663"/>
              <a:ext cx="688009" cy="253916"/>
            </a:xfrm>
            <a:prstGeom prst="rect">
              <a:avLst/>
            </a:prstGeom>
            <a:noFill/>
          </p:spPr>
          <p:txBody>
            <a:bodyPr wrap="none" rtlCol="0">
              <a:spAutoFit/>
            </a:bodyPr>
            <a:lstStyle/>
            <a:p>
              <a:r>
                <a:rPr lang="es-ES" sz="1050" b="1" dirty="0">
                  <a:latin typeface="Arial" panose="020B0604020202020204" pitchFamily="34" charset="0"/>
                  <a:cs typeface="Arial" panose="020B0604020202020204" pitchFamily="34" charset="0"/>
                </a:rPr>
                <a:t>CCDC6 </a:t>
              </a:r>
            </a:p>
          </p:txBody>
        </p:sp>
        <p:sp>
          <p:nvSpPr>
            <p:cNvPr id="1245" name="CuadroTexto 29">
              <a:extLst>
                <a:ext uri="{FF2B5EF4-FFF2-40B4-BE49-F238E27FC236}">
                  <a16:creationId xmlns:a16="http://schemas.microsoft.com/office/drawing/2014/main" id="{E2ACBF41-8BC7-4C8F-AF8B-76764874372D}"/>
                </a:ext>
              </a:extLst>
            </p:cNvPr>
            <p:cNvSpPr txBox="1"/>
            <p:nvPr/>
          </p:nvSpPr>
          <p:spPr>
            <a:xfrm>
              <a:off x="3235313" y="4484232"/>
              <a:ext cx="1232354" cy="776276"/>
            </a:xfrm>
            <a:prstGeom prst="rect">
              <a:avLst/>
            </a:prstGeom>
            <a:noFill/>
          </p:spPr>
          <p:txBody>
            <a:bodyPr wrap="square" rtlCol="0">
              <a:spAutoFit/>
            </a:bodyPr>
            <a:lstStyle/>
            <a:p>
              <a:r>
                <a:rPr lang="es-ES" sz="900" b="1" dirty="0">
                  <a:latin typeface="Arial" panose="020B0604020202020204" pitchFamily="34" charset="0"/>
                  <a:cs typeface="Arial" panose="020B0604020202020204" pitchFamily="34" charset="0"/>
                </a:rPr>
                <a:t>CCDC6 more </a:t>
              </a:r>
              <a:r>
                <a:rPr lang="es-ES" sz="900" b="1" dirty="0" err="1">
                  <a:latin typeface="Arial" panose="020B0604020202020204" pitchFamily="34" charset="0"/>
                  <a:cs typeface="Arial" panose="020B0604020202020204" pitchFamily="34" charset="0"/>
                </a:rPr>
                <a:t>contrasted</a:t>
              </a:r>
              <a:endParaRPr lang="es-ES" sz="900" b="1" dirty="0">
                <a:latin typeface="Arial" panose="020B0604020202020204" pitchFamily="34" charset="0"/>
                <a:cs typeface="Arial" panose="020B0604020202020204" pitchFamily="34" charset="0"/>
              </a:endParaRPr>
            </a:p>
            <a:p>
              <a:endParaRPr lang="es-ES" sz="1050" b="1" dirty="0">
                <a:latin typeface="Arial" panose="020B0604020202020204" pitchFamily="34" charset="0"/>
                <a:cs typeface="Arial" panose="020B0604020202020204" pitchFamily="34" charset="0"/>
              </a:endParaRPr>
            </a:p>
          </p:txBody>
        </p:sp>
        <p:sp>
          <p:nvSpPr>
            <p:cNvPr id="1246" name="CuadroTexto 30">
              <a:extLst>
                <a:ext uri="{FF2B5EF4-FFF2-40B4-BE49-F238E27FC236}">
                  <a16:creationId xmlns:a16="http://schemas.microsoft.com/office/drawing/2014/main" id="{6B926979-3FDB-4903-AA04-9133C87BE988}"/>
                </a:ext>
              </a:extLst>
            </p:cNvPr>
            <p:cNvSpPr txBox="1"/>
            <p:nvPr/>
          </p:nvSpPr>
          <p:spPr>
            <a:xfrm>
              <a:off x="3211346" y="5379297"/>
              <a:ext cx="417102" cy="253916"/>
            </a:xfrm>
            <a:prstGeom prst="rect">
              <a:avLst/>
            </a:prstGeom>
            <a:noFill/>
          </p:spPr>
          <p:txBody>
            <a:bodyPr wrap="none" rtlCol="0">
              <a:spAutoFit/>
            </a:bodyPr>
            <a:lstStyle/>
            <a:p>
              <a:r>
                <a:rPr lang="es-ES" sz="1050" b="1" dirty="0">
                  <a:latin typeface="Arial" panose="020B0604020202020204" pitchFamily="34" charset="0"/>
                  <a:cs typeface="Arial" panose="020B0604020202020204" pitchFamily="34" charset="0"/>
                </a:rPr>
                <a:t>HA </a:t>
              </a:r>
            </a:p>
          </p:txBody>
        </p:sp>
        <p:pic>
          <p:nvPicPr>
            <p:cNvPr id="1247" name="Imagen 31">
              <a:extLst>
                <a:ext uri="{FF2B5EF4-FFF2-40B4-BE49-F238E27FC236}">
                  <a16:creationId xmlns:a16="http://schemas.microsoft.com/office/drawing/2014/main" id="{BCDCC1E8-43C3-4C23-ABC6-F0740FCA8E42}"/>
                </a:ext>
              </a:extLst>
            </p:cNvPr>
            <p:cNvPicPr>
              <a:picLocks noChangeAspect="1"/>
            </p:cNvPicPr>
            <p:nvPr/>
          </p:nvPicPr>
          <p:blipFill rotWithShape="1">
            <a:blip r:embed="rId39"/>
            <a:srcRect l="12850" t="57309" r="38791" b="18514"/>
            <a:stretch/>
          </p:blipFill>
          <p:spPr>
            <a:xfrm>
              <a:off x="833543" y="4957545"/>
              <a:ext cx="2403968" cy="283729"/>
            </a:xfrm>
            <a:prstGeom prst="rect">
              <a:avLst/>
            </a:prstGeom>
            <a:ln>
              <a:solidFill>
                <a:schemeClr val="tx1"/>
              </a:solidFill>
            </a:ln>
          </p:spPr>
        </p:pic>
        <p:sp>
          <p:nvSpPr>
            <p:cNvPr id="1248" name="CuadroTexto 32">
              <a:extLst>
                <a:ext uri="{FF2B5EF4-FFF2-40B4-BE49-F238E27FC236}">
                  <a16:creationId xmlns:a16="http://schemas.microsoft.com/office/drawing/2014/main" id="{8B9948B8-A3D6-4DB1-AF09-2C8326FDA38A}"/>
                </a:ext>
              </a:extLst>
            </p:cNvPr>
            <p:cNvSpPr txBox="1"/>
            <p:nvPr/>
          </p:nvSpPr>
          <p:spPr>
            <a:xfrm>
              <a:off x="3235313" y="4962356"/>
              <a:ext cx="521297" cy="253916"/>
            </a:xfrm>
            <a:prstGeom prst="rect">
              <a:avLst/>
            </a:prstGeom>
            <a:noFill/>
          </p:spPr>
          <p:txBody>
            <a:bodyPr wrap="none" rtlCol="0">
              <a:spAutoFit/>
            </a:bodyPr>
            <a:lstStyle/>
            <a:p>
              <a:r>
                <a:rPr lang="es-ES" sz="1050" b="1" dirty="0">
                  <a:latin typeface="Arial" panose="020B0604020202020204" pitchFamily="34" charset="0"/>
                  <a:cs typeface="Arial" panose="020B0604020202020204" pitchFamily="34" charset="0"/>
                </a:rPr>
                <a:t>MYC </a:t>
              </a:r>
            </a:p>
          </p:txBody>
        </p:sp>
        <p:sp>
          <p:nvSpPr>
            <p:cNvPr id="1249" name="CuadroTexto 33">
              <a:extLst>
                <a:ext uri="{FF2B5EF4-FFF2-40B4-BE49-F238E27FC236}">
                  <a16:creationId xmlns:a16="http://schemas.microsoft.com/office/drawing/2014/main" id="{280E04F1-F4FA-4DF0-BD94-115616452EF8}"/>
                </a:ext>
              </a:extLst>
            </p:cNvPr>
            <p:cNvSpPr txBox="1"/>
            <p:nvPr/>
          </p:nvSpPr>
          <p:spPr>
            <a:xfrm>
              <a:off x="753768" y="3386648"/>
              <a:ext cx="2629246" cy="304763"/>
            </a:xfrm>
            <a:prstGeom prst="rect">
              <a:avLst/>
            </a:prstGeom>
            <a:noFill/>
          </p:spPr>
          <p:txBody>
            <a:bodyPr wrap="none" rtlCol="0">
              <a:spAutoFit/>
            </a:bodyPr>
            <a:lstStyle/>
            <a:p>
              <a:pPr>
                <a:lnSpc>
                  <a:spcPct val="150000"/>
                </a:lnSpc>
              </a:pPr>
              <a:r>
                <a:rPr lang="es-ES" sz="1050" b="1" dirty="0">
                  <a:latin typeface="Arial" panose="020B0604020202020204" pitchFamily="34" charset="0"/>
                  <a:cs typeface="Arial" panose="020B0604020202020204" pitchFamily="34" charset="0"/>
                </a:rPr>
                <a:t>293T MNT ∆NT1 HA + CCDC6-myc </a:t>
              </a:r>
              <a:r>
                <a:rPr lang="es-ES" sz="1050" b="1" dirty="0" err="1">
                  <a:latin typeface="Arial" panose="020B0604020202020204" pitchFamily="34" charset="0"/>
                  <a:cs typeface="Arial" panose="020B0604020202020204" pitchFamily="34" charset="0"/>
                </a:rPr>
                <a:t>wt</a:t>
              </a:r>
              <a:r>
                <a:rPr lang="es-ES" sz="1050" b="1" dirty="0">
                  <a:latin typeface="Arial" panose="020B0604020202020204" pitchFamily="34" charset="0"/>
                  <a:cs typeface="Arial" panose="020B0604020202020204" pitchFamily="34" charset="0"/>
                </a:rPr>
                <a:t> </a:t>
              </a:r>
            </a:p>
          </p:txBody>
        </p:sp>
        <p:sp>
          <p:nvSpPr>
            <p:cNvPr id="1250" name="CuadroTexto 34">
              <a:extLst>
                <a:ext uri="{FF2B5EF4-FFF2-40B4-BE49-F238E27FC236}">
                  <a16:creationId xmlns:a16="http://schemas.microsoft.com/office/drawing/2014/main" id="{8FFC3639-2FEF-4DE0-A8BB-0C4CB68F28A3}"/>
                </a:ext>
              </a:extLst>
            </p:cNvPr>
            <p:cNvSpPr txBox="1"/>
            <p:nvPr/>
          </p:nvSpPr>
          <p:spPr>
            <a:xfrm>
              <a:off x="200709" y="5161371"/>
              <a:ext cx="556563" cy="23083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37 </a:t>
              </a:r>
              <a:r>
                <a:rPr lang="es-ES" sz="900" b="1" dirty="0" err="1">
                  <a:latin typeface="Arial" panose="020B0604020202020204" pitchFamily="34" charset="0"/>
                  <a:cs typeface="Arial" panose="020B0604020202020204" pitchFamily="34" charset="0"/>
                </a:rPr>
                <a:t>kDa</a:t>
              </a:r>
              <a:endParaRPr lang="es-ES" sz="900" b="1" dirty="0">
                <a:latin typeface="Arial" panose="020B0604020202020204" pitchFamily="34" charset="0"/>
                <a:cs typeface="Arial" panose="020B0604020202020204" pitchFamily="34" charset="0"/>
              </a:endParaRPr>
            </a:p>
          </p:txBody>
        </p:sp>
        <p:sp>
          <p:nvSpPr>
            <p:cNvPr id="1251" name="CuadroTexto 35">
              <a:extLst>
                <a:ext uri="{FF2B5EF4-FFF2-40B4-BE49-F238E27FC236}">
                  <a16:creationId xmlns:a16="http://schemas.microsoft.com/office/drawing/2014/main" id="{12B3C675-3518-4B4A-8E9C-6889F09F7A32}"/>
                </a:ext>
              </a:extLst>
            </p:cNvPr>
            <p:cNvSpPr txBox="1"/>
            <p:nvPr/>
          </p:nvSpPr>
          <p:spPr>
            <a:xfrm>
              <a:off x="230699" y="4133490"/>
              <a:ext cx="556563" cy="23083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65 </a:t>
              </a:r>
              <a:r>
                <a:rPr lang="es-ES" sz="900" b="1" dirty="0" err="1">
                  <a:latin typeface="Arial" panose="020B0604020202020204" pitchFamily="34" charset="0"/>
                  <a:cs typeface="Arial" panose="020B0604020202020204" pitchFamily="34" charset="0"/>
                </a:rPr>
                <a:t>kDa</a:t>
              </a:r>
              <a:endParaRPr lang="es-ES" sz="900" b="1" dirty="0">
                <a:latin typeface="Arial" panose="020B0604020202020204" pitchFamily="34" charset="0"/>
                <a:cs typeface="Arial" panose="020B0604020202020204" pitchFamily="34" charset="0"/>
              </a:endParaRPr>
            </a:p>
          </p:txBody>
        </p:sp>
        <p:sp>
          <p:nvSpPr>
            <p:cNvPr id="1252" name="CuadroTexto 36">
              <a:extLst>
                <a:ext uri="{FF2B5EF4-FFF2-40B4-BE49-F238E27FC236}">
                  <a16:creationId xmlns:a16="http://schemas.microsoft.com/office/drawing/2014/main" id="{2A12142E-32DA-49A5-B82A-64CBF1466488}"/>
                </a:ext>
              </a:extLst>
            </p:cNvPr>
            <p:cNvSpPr txBox="1"/>
            <p:nvPr/>
          </p:nvSpPr>
          <p:spPr>
            <a:xfrm>
              <a:off x="216436" y="4618023"/>
              <a:ext cx="556563" cy="23083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65 </a:t>
              </a:r>
              <a:r>
                <a:rPr lang="es-ES" sz="900" b="1" dirty="0" err="1">
                  <a:latin typeface="Arial" panose="020B0604020202020204" pitchFamily="34" charset="0"/>
                  <a:cs typeface="Arial" panose="020B0604020202020204" pitchFamily="34" charset="0"/>
                </a:rPr>
                <a:t>kDa</a:t>
              </a:r>
              <a:endParaRPr lang="es-ES" sz="900" b="1" dirty="0">
                <a:latin typeface="Arial" panose="020B0604020202020204" pitchFamily="34" charset="0"/>
                <a:cs typeface="Arial" panose="020B0604020202020204" pitchFamily="34" charset="0"/>
              </a:endParaRPr>
            </a:p>
          </p:txBody>
        </p:sp>
        <p:sp>
          <p:nvSpPr>
            <p:cNvPr id="1253" name="CuadroTexto 38">
              <a:extLst>
                <a:ext uri="{FF2B5EF4-FFF2-40B4-BE49-F238E27FC236}">
                  <a16:creationId xmlns:a16="http://schemas.microsoft.com/office/drawing/2014/main" id="{02238446-1A20-4A73-BEDD-5976F1F4557F}"/>
                </a:ext>
              </a:extLst>
            </p:cNvPr>
            <p:cNvSpPr txBox="1"/>
            <p:nvPr/>
          </p:nvSpPr>
          <p:spPr>
            <a:xfrm>
              <a:off x="286048" y="3677811"/>
              <a:ext cx="460748" cy="405013"/>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IP</a:t>
              </a:r>
            </a:p>
          </p:txBody>
        </p:sp>
      </p:grpSp>
      <p:grpSp>
        <p:nvGrpSpPr>
          <p:cNvPr id="1254" name="Grupo 43">
            <a:extLst>
              <a:ext uri="{FF2B5EF4-FFF2-40B4-BE49-F238E27FC236}">
                <a16:creationId xmlns:a16="http://schemas.microsoft.com/office/drawing/2014/main" id="{0ED2DCF6-01B5-452D-9378-15A43C91D35F}"/>
              </a:ext>
            </a:extLst>
          </p:cNvPr>
          <p:cNvGrpSpPr/>
          <p:nvPr/>
        </p:nvGrpSpPr>
        <p:grpSpPr>
          <a:xfrm>
            <a:off x="11049702" y="22637984"/>
            <a:ext cx="3841925" cy="1607922"/>
            <a:chOff x="134951" y="778594"/>
            <a:chExt cx="4382250" cy="1913692"/>
          </a:xfrm>
        </p:grpSpPr>
        <p:sp>
          <p:nvSpPr>
            <p:cNvPr id="1255" name="CuadroTexto 1">
              <a:extLst>
                <a:ext uri="{FF2B5EF4-FFF2-40B4-BE49-F238E27FC236}">
                  <a16:creationId xmlns:a16="http://schemas.microsoft.com/office/drawing/2014/main" id="{C251FCD0-6DD1-46A8-9324-09789CC92E08}"/>
                </a:ext>
              </a:extLst>
            </p:cNvPr>
            <p:cNvSpPr txBox="1"/>
            <p:nvPr/>
          </p:nvSpPr>
          <p:spPr>
            <a:xfrm>
              <a:off x="995302" y="1171044"/>
              <a:ext cx="511679" cy="253916"/>
            </a:xfrm>
            <a:prstGeom prst="rect">
              <a:avLst/>
            </a:prstGeom>
            <a:noFill/>
          </p:spPr>
          <p:txBody>
            <a:bodyPr wrap="none" rtlCol="0">
              <a:spAutoFit/>
            </a:bodyPr>
            <a:lstStyle/>
            <a:p>
              <a:r>
                <a:rPr lang="es-ES" sz="1050" b="1" dirty="0">
                  <a:latin typeface="Arial" panose="020B0604020202020204" pitchFamily="34" charset="0"/>
                  <a:cs typeface="Arial" panose="020B0604020202020204" pitchFamily="34" charset="0"/>
                </a:rPr>
                <a:t>Input</a:t>
              </a:r>
            </a:p>
          </p:txBody>
        </p:sp>
        <p:sp>
          <p:nvSpPr>
            <p:cNvPr id="1256" name="CuadroTexto 2">
              <a:extLst>
                <a:ext uri="{FF2B5EF4-FFF2-40B4-BE49-F238E27FC236}">
                  <a16:creationId xmlns:a16="http://schemas.microsoft.com/office/drawing/2014/main" id="{38646429-C3AA-4B1D-BE25-6D9C03DE1860}"/>
                </a:ext>
              </a:extLst>
            </p:cNvPr>
            <p:cNvSpPr txBox="1"/>
            <p:nvPr/>
          </p:nvSpPr>
          <p:spPr>
            <a:xfrm>
              <a:off x="2126592" y="1187535"/>
              <a:ext cx="407484" cy="253916"/>
            </a:xfrm>
            <a:prstGeom prst="rect">
              <a:avLst/>
            </a:prstGeom>
            <a:noFill/>
          </p:spPr>
          <p:txBody>
            <a:bodyPr wrap="none" rtlCol="0">
              <a:spAutoFit/>
            </a:bodyPr>
            <a:lstStyle/>
            <a:p>
              <a:r>
                <a:rPr lang="es-ES" sz="1050" b="1" dirty="0" err="1">
                  <a:latin typeface="Arial" panose="020B0604020202020204" pitchFamily="34" charset="0"/>
                  <a:cs typeface="Arial" panose="020B0604020202020204" pitchFamily="34" charset="0"/>
                </a:rPr>
                <a:t>IgG</a:t>
              </a:r>
              <a:endParaRPr lang="es-ES" sz="1050" b="1" dirty="0">
                <a:latin typeface="Arial" panose="020B0604020202020204" pitchFamily="34" charset="0"/>
                <a:cs typeface="Arial" panose="020B0604020202020204" pitchFamily="34" charset="0"/>
              </a:endParaRPr>
            </a:p>
          </p:txBody>
        </p:sp>
        <p:sp>
          <p:nvSpPr>
            <p:cNvPr id="1257" name="CuadroTexto 3">
              <a:extLst>
                <a:ext uri="{FF2B5EF4-FFF2-40B4-BE49-F238E27FC236}">
                  <a16:creationId xmlns:a16="http://schemas.microsoft.com/office/drawing/2014/main" id="{72D2D90C-4284-4489-AFF7-2481B0CA0DDD}"/>
                </a:ext>
              </a:extLst>
            </p:cNvPr>
            <p:cNvSpPr txBox="1"/>
            <p:nvPr/>
          </p:nvSpPr>
          <p:spPr>
            <a:xfrm>
              <a:off x="2622165" y="1175615"/>
              <a:ext cx="545342" cy="253916"/>
            </a:xfrm>
            <a:prstGeom prst="rect">
              <a:avLst/>
            </a:prstGeom>
            <a:noFill/>
          </p:spPr>
          <p:txBody>
            <a:bodyPr wrap="none" rtlCol="0">
              <a:spAutoFit/>
            </a:bodyPr>
            <a:lstStyle/>
            <a:p>
              <a:r>
                <a:rPr lang="el-GR" sz="1050" b="1" dirty="0">
                  <a:latin typeface="Arial" panose="020B0604020202020204" pitchFamily="34" charset="0"/>
                  <a:cs typeface="Arial" panose="020B0604020202020204" pitchFamily="34" charset="0"/>
                </a:rPr>
                <a:t>α </a:t>
              </a:r>
              <a:r>
                <a:rPr lang="es-ES" sz="1050" b="1" dirty="0">
                  <a:latin typeface="Arial" panose="020B0604020202020204" pitchFamily="34" charset="0"/>
                  <a:cs typeface="Arial" panose="020B0604020202020204" pitchFamily="34" charset="0"/>
                </a:rPr>
                <a:t>-HA</a:t>
              </a:r>
            </a:p>
          </p:txBody>
        </p:sp>
        <p:cxnSp>
          <p:nvCxnSpPr>
            <p:cNvPr id="1258" name="Conector recto 4">
              <a:extLst>
                <a:ext uri="{FF2B5EF4-FFF2-40B4-BE49-F238E27FC236}">
                  <a16:creationId xmlns:a16="http://schemas.microsoft.com/office/drawing/2014/main" id="{3AE18B28-9146-4D19-9447-A3151C2F25DE}"/>
                </a:ext>
              </a:extLst>
            </p:cNvPr>
            <p:cNvCxnSpPr/>
            <p:nvPr/>
          </p:nvCxnSpPr>
          <p:spPr>
            <a:xfrm>
              <a:off x="747922" y="1616105"/>
              <a:ext cx="221411" cy="0"/>
            </a:xfrm>
            <a:prstGeom prst="line">
              <a:avLst/>
            </a:prstGeom>
          </p:spPr>
          <p:style>
            <a:lnRef idx="1">
              <a:schemeClr val="dk1"/>
            </a:lnRef>
            <a:fillRef idx="0">
              <a:schemeClr val="dk1"/>
            </a:fillRef>
            <a:effectRef idx="0">
              <a:schemeClr val="dk1"/>
            </a:effectRef>
            <a:fontRef idx="minor">
              <a:schemeClr val="tx1"/>
            </a:fontRef>
          </p:style>
        </p:cxnSp>
        <p:sp>
          <p:nvSpPr>
            <p:cNvPr id="1259" name="CuadroTexto 5">
              <a:extLst>
                <a:ext uri="{FF2B5EF4-FFF2-40B4-BE49-F238E27FC236}">
                  <a16:creationId xmlns:a16="http://schemas.microsoft.com/office/drawing/2014/main" id="{6343BA30-2151-4358-9152-1B9B861CF228}"/>
                </a:ext>
              </a:extLst>
            </p:cNvPr>
            <p:cNvSpPr txBox="1"/>
            <p:nvPr/>
          </p:nvSpPr>
          <p:spPr>
            <a:xfrm>
              <a:off x="134951" y="1478807"/>
              <a:ext cx="556563" cy="23083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65 </a:t>
              </a:r>
              <a:r>
                <a:rPr lang="es-ES" sz="900" b="1" dirty="0" err="1">
                  <a:latin typeface="Arial" panose="020B0604020202020204" pitchFamily="34" charset="0"/>
                  <a:cs typeface="Arial" panose="020B0604020202020204" pitchFamily="34" charset="0"/>
                </a:rPr>
                <a:t>kDa</a:t>
              </a:r>
              <a:endParaRPr lang="es-ES" sz="900" b="1" dirty="0">
                <a:latin typeface="Arial" panose="020B0604020202020204" pitchFamily="34" charset="0"/>
                <a:cs typeface="Arial" panose="020B0604020202020204" pitchFamily="34" charset="0"/>
              </a:endParaRPr>
            </a:p>
          </p:txBody>
        </p:sp>
        <p:sp>
          <p:nvSpPr>
            <p:cNvPr id="1260" name="CuadroTexto 6">
              <a:extLst>
                <a:ext uri="{FF2B5EF4-FFF2-40B4-BE49-F238E27FC236}">
                  <a16:creationId xmlns:a16="http://schemas.microsoft.com/office/drawing/2014/main" id="{12DD74BE-6F0F-4696-93FF-5AEBBF8CC809}"/>
                </a:ext>
              </a:extLst>
            </p:cNvPr>
            <p:cNvSpPr txBox="1"/>
            <p:nvPr/>
          </p:nvSpPr>
          <p:spPr>
            <a:xfrm>
              <a:off x="3261723" y="1522386"/>
              <a:ext cx="688009" cy="253916"/>
            </a:xfrm>
            <a:prstGeom prst="rect">
              <a:avLst/>
            </a:prstGeom>
            <a:noFill/>
          </p:spPr>
          <p:txBody>
            <a:bodyPr wrap="none" rtlCol="0">
              <a:spAutoFit/>
            </a:bodyPr>
            <a:lstStyle/>
            <a:p>
              <a:r>
                <a:rPr lang="es-ES" sz="1050" b="1" dirty="0">
                  <a:latin typeface="Arial" panose="020B0604020202020204" pitchFamily="34" charset="0"/>
                  <a:cs typeface="Arial" panose="020B0604020202020204" pitchFamily="34" charset="0"/>
                </a:rPr>
                <a:t>CCDC6 </a:t>
              </a:r>
            </a:p>
          </p:txBody>
        </p:sp>
        <p:cxnSp>
          <p:nvCxnSpPr>
            <p:cNvPr id="1261" name="Conector recto 7">
              <a:extLst>
                <a:ext uri="{FF2B5EF4-FFF2-40B4-BE49-F238E27FC236}">
                  <a16:creationId xmlns:a16="http://schemas.microsoft.com/office/drawing/2014/main" id="{08F982AD-821B-4621-81EB-B901E16C364C}"/>
                </a:ext>
              </a:extLst>
            </p:cNvPr>
            <p:cNvCxnSpPr/>
            <p:nvPr/>
          </p:nvCxnSpPr>
          <p:spPr>
            <a:xfrm>
              <a:off x="724713" y="2089504"/>
              <a:ext cx="221411" cy="0"/>
            </a:xfrm>
            <a:prstGeom prst="line">
              <a:avLst/>
            </a:prstGeom>
          </p:spPr>
          <p:style>
            <a:lnRef idx="1">
              <a:schemeClr val="dk1"/>
            </a:lnRef>
            <a:fillRef idx="0">
              <a:schemeClr val="dk1"/>
            </a:fillRef>
            <a:effectRef idx="0">
              <a:schemeClr val="dk1"/>
            </a:effectRef>
            <a:fontRef idx="minor">
              <a:schemeClr val="tx1"/>
            </a:fontRef>
          </p:style>
        </p:cxnSp>
        <p:sp>
          <p:nvSpPr>
            <p:cNvPr id="1262" name="CuadroTexto 8">
              <a:extLst>
                <a:ext uri="{FF2B5EF4-FFF2-40B4-BE49-F238E27FC236}">
                  <a16:creationId xmlns:a16="http://schemas.microsoft.com/office/drawing/2014/main" id="{289EA976-FEB7-4D90-98C9-C6ECA665F42A}"/>
                </a:ext>
              </a:extLst>
            </p:cNvPr>
            <p:cNvSpPr txBox="1"/>
            <p:nvPr/>
          </p:nvSpPr>
          <p:spPr>
            <a:xfrm>
              <a:off x="134951" y="1952206"/>
              <a:ext cx="556563" cy="23083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65 </a:t>
              </a:r>
              <a:r>
                <a:rPr lang="es-ES" sz="900" b="1" dirty="0" err="1">
                  <a:latin typeface="Arial" panose="020B0604020202020204" pitchFamily="34" charset="0"/>
                  <a:cs typeface="Arial" panose="020B0604020202020204" pitchFamily="34" charset="0"/>
                </a:rPr>
                <a:t>kDa</a:t>
              </a:r>
              <a:endParaRPr lang="es-ES" sz="900" b="1" dirty="0">
                <a:latin typeface="Arial" panose="020B0604020202020204" pitchFamily="34" charset="0"/>
                <a:cs typeface="Arial" panose="020B0604020202020204" pitchFamily="34" charset="0"/>
              </a:endParaRPr>
            </a:p>
          </p:txBody>
        </p:sp>
        <p:sp>
          <p:nvSpPr>
            <p:cNvPr id="1263" name="CuadroTexto 9">
              <a:extLst>
                <a:ext uri="{FF2B5EF4-FFF2-40B4-BE49-F238E27FC236}">
                  <a16:creationId xmlns:a16="http://schemas.microsoft.com/office/drawing/2014/main" id="{5BDB2982-BE38-4A97-8E95-4E67155C25B2}"/>
                </a:ext>
              </a:extLst>
            </p:cNvPr>
            <p:cNvSpPr txBox="1"/>
            <p:nvPr/>
          </p:nvSpPr>
          <p:spPr>
            <a:xfrm>
              <a:off x="3269141" y="2407317"/>
              <a:ext cx="417102" cy="253916"/>
            </a:xfrm>
            <a:prstGeom prst="rect">
              <a:avLst/>
            </a:prstGeom>
            <a:noFill/>
          </p:spPr>
          <p:txBody>
            <a:bodyPr wrap="none" rtlCol="0">
              <a:spAutoFit/>
            </a:bodyPr>
            <a:lstStyle/>
            <a:p>
              <a:r>
                <a:rPr lang="es-ES" sz="1050" b="1" dirty="0">
                  <a:latin typeface="Arial" panose="020B0604020202020204" pitchFamily="34" charset="0"/>
                  <a:cs typeface="Arial" panose="020B0604020202020204" pitchFamily="34" charset="0"/>
                </a:rPr>
                <a:t>HA </a:t>
              </a:r>
            </a:p>
          </p:txBody>
        </p:sp>
        <p:cxnSp>
          <p:nvCxnSpPr>
            <p:cNvPr id="1264" name="Conector recto 10">
              <a:extLst>
                <a:ext uri="{FF2B5EF4-FFF2-40B4-BE49-F238E27FC236}">
                  <a16:creationId xmlns:a16="http://schemas.microsoft.com/office/drawing/2014/main" id="{AB05C98C-A2E3-405F-94DC-F2C3611114B7}"/>
                </a:ext>
              </a:extLst>
            </p:cNvPr>
            <p:cNvCxnSpPr/>
            <p:nvPr/>
          </p:nvCxnSpPr>
          <p:spPr>
            <a:xfrm>
              <a:off x="755275" y="2354754"/>
              <a:ext cx="221411" cy="0"/>
            </a:xfrm>
            <a:prstGeom prst="line">
              <a:avLst/>
            </a:prstGeom>
          </p:spPr>
          <p:style>
            <a:lnRef idx="1">
              <a:schemeClr val="dk1"/>
            </a:lnRef>
            <a:fillRef idx="0">
              <a:schemeClr val="dk1"/>
            </a:fillRef>
            <a:effectRef idx="0">
              <a:schemeClr val="dk1"/>
            </a:effectRef>
            <a:fontRef idx="minor">
              <a:schemeClr val="tx1"/>
            </a:fontRef>
          </p:style>
        </p:cxnSp>
        <p:sp>
          <p:nvSpPr>
            <p:cNvPr id="1265" name="CuadroTexto 11">
              <a:extLst>
                <a:ext uri="{FF2B5EF4-FFF2-40B4-BE49-F238E27FC236}">
                  <a16:creationId xmlns:a16="http://schemas.microsoft.com/office/drawing/2014/main" id="{1FD8292D-EFCC-4B7D-A4F9-99A57628977B}"/>
                </a:ext>
              </a:extLst>
            </p:cNvPr>
            <p:cNvSpPr txBox="1"/>
            <p:nvPr/>
          </p:nvSpPr>
          <p:spPr>
            <a:xfrm>
              <a:off x="216436" y="2226600"/>
              <a:ext cx="556563" cy="23083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37 </a:t>
              </a:r>
              <a:r>
                <a:rPr lang="es-ES" sz="900" b="1" dirty="0" err="1">
                  <a:latin typeface="Arial" panose="020B0604020202020204" pitchFamily="34" charset="0"/>
                  <a:cs typeface="Arial" panose="020B0604020202020204" pitchFamily="34" charset="0"/>
                </a:rPr>
                <a:t>kDa</a:t>
              </a:r>
              <a:endParaRPr lang="es-ES" sz="900" b="1" dirty="0">
                <a:latin typeface="Arial" panose="020B0604020202020204" pitchFamily="34" charset="0"/>
                <a:cs typeface="Arial" panose="020B0604020202020204" pitchFamily="34" charset="0"/>
              </a:endParaRPr>
            </a:p>
          </p:txBody>
        </p:sp>
        <p:pic>
          <p:nvPicPr>
            <p:cNvPr id="1266" name="Imagen 12">
              <a:extLst>
                <a:ext uri="{FF2B5EF4-FFF2-40B4-BE49-F238E27FC236}">
                  <a16:creationId xmlns:a16="http://schemas.microsoft.com/office/drawing/2014/main" id="{F1E982CC-85AA-4EE2-A983-89F82132B548}"/>
                </a:ext>
              </a:extLst>
            </p:cNvPr>
            <p:cNvPicPr>
              <a:picLocks noChangeAspect="1"/>
            </p:cNvPicPr>
            <p:nvPr/>
          </p:nvPicPr>
          <p:blipFill rotWithShape="1">
            <a:blip r:embed="rId40"/>
            <a:srcRect l="11241" t="63959" r="39119" b="6473"/>
            <a:stretch/>
          </p:blipFill>
          <p:spPr>
            <a:xfrm>
              <a:off x="861805" y="1468853"/>
              <a:ext cx="2375706" cy="348343"/>
            </a:xfrm>
            <a:prstGeom prst="rect">
              <a:avLst/>
            </a:prstGeom>
            <a:ln>
              <a:solidFill>
                <a:schemeClr val="tx1"/>
              </a:solidFill>
            </a:ln>
          </p:spPr>
        </p:pic>
        <p:sp>
          <p:nvSpPr>
            <p:cNvPr id="1267" name="CuadroTexto 13">
              <a:extLst>
                <a:ext uri="{FF2B5EF4-FFF2-40B4-BE49-F238E27FC236}">
                  <a16:creationId xmlns:a16="http://schemas.microsoft.com/office/drawing/2014/main" id="{BE24793C-1EE1-4CC5-B73E-14ED97D96482}"/>
                </a:ext>
              </a:extLst>
            </p:cNvPr>
            <p:cNvSpPr txBox="1"/>
            <p:nvPr/>
          </p:nvSpPr>
          <p:spPr>
            <a:xfrm>
              <a:off x="3294926" y="1842056"/>
              <a:ext cx="1222275" cy="494511"/>
            </a:xfrm>
            <a:prstGeom prst="rect">
              <a:avLst/>
            </a:prstGeom>
            <a:noFill/>
          </p:spPr>
          <p:txBody>
            <a:bodyPr wrap="square" rtlCol="0">
              <a:spAutoFit/>
            </a:bodyPr>
            <a:lstStyle/>
            <a:p>
              <a:r>
                <a:rPr lang="es-ES" sz="1050" b="1" dirty="0">
                  <a:latin typeface="Arial" panose="020B0604020202020204" pitchFamily="34" charset="0"/>
                  <a:cs typeface="Arial" panose="020B0604020202020204" pitchFamily="34" charset="0"/>
                </a:rPr>
                <a:t>CCDC6 more </a:t>
              </a:r>
              <a:r>
                <a:rPr lang="es-ES" sz="1050" b="1" dirty="0" err="1">
                  <a:latin typeface="Arial" panose="020B0604020202020204" pitchFamily="34" charset="0"/>
                  <a:cs typeface="Arial" panose="020B0604020202020204" pitchFamily="34" charset="0"/>
                </a:rPr>
                <a:t>contrasted</a:t>
              </a:r>
              <a:endParaRPr lang="es-ES" sz="1050" b="1" dirty="0">
                <a:latin typeface="Arial" panose="020B0604020202020204" pitchFamily="34" charset="0"/>
                <a:cs typeface="Arial" panose="020B0604020202020204" pitchFamily="34" charset="0"/>
              </a:endParaRPr>
            </a:p>
          </p:txBody>
        </p:sp>
        <p:pic>
          <p:nvPicPr>
            <p:cNvPr id="1268" name="Imagen 14">
              <a:extLst>
                <a:ext uri="{FF2B5EF4-FFF2-40B4-BE49-F238E27FC236}">
                  <a16:creationId xmlns:a16="http://schemas.microsoft.com/office/drawing/2014/main" id="{54BC9DB1-6421-4CA9-947A-04AEB39125A1}"/>
                </a:ext>
              </a:extLst>
            </p:cNvPr>
            <p:cNvPicPr>
              <a:picLocks noChangeAspect="1"/>
            </p:cNvPicPr>
            <p:nvPr/>
          </p:nvPicPr>
          <p:blipFill rotWithShape="1">
            <a:blip r:embed="rId41"/>
            <a:srcRect l="10531" t="56701" r="39905" b="8964"/>
            <a:stretch/>
          </p:blipFill>
          <p:spPr>
            <a:xfrm>
              <a:off x="861805" y="1883022"/>
              <a:ext cx="2375706" cy="407368"/>
            </a:xfrm>
            <a:prstGeom prst="rect">
              <a:avLst/>
            </a:prstGeom>
            <a:ln>
              <a:solidFill>
                <a:schemeClr val="tx1"/>
              </a:solidFill>
            </a:ln>
          </p:spPr>
        </p:pic>
        <p:pic>
          <p:nvPicPr>
            <p:cNvPr id="1269" name="Imagen 15">
              <a:extLst>
                <a:ext uri="{FF2B5EF4-FFF2-40B4-BE49-F238E27FC236}">
                  <a16:creationId xmlns:a16="http://schemas.microsoft.com/office/drawing/2014/main" id="{182DFF85-5D00-4739-AE33-9410AF47C9FD}"/>
                </a:ext>
              </a:extLst>
            </p:cNvPr>
            <p:cNvPicPr>
              <a:picLocks noChangeAspect="1"/>
            </p:cNvPicPr>
            <p:nvPr/>
          </p:nvPicPr>
          <p:blipFill rotWithShape="1">
            <a:blip r:embed="rId42"/>
            <a:srcRect l="11309" t="61362" r="38645" b="5229"/>
            <a:stretch/>
          </p:blipFill>
          <p:spPr>
            <a:xfrm>
              <a:off x="869223" y="2362897"/>
              <a:ext cx="2368288" cy="329389"/>
            </a:xfrm>
            <a:prstGeom prst="rect">
              <a:avLst/>
            </a:prstGeom>
            <a:ln>
              <a:solidFill>
                <a:schemeClr val="tx1"/>
              </a:solidFill>
            </a:ln>
          </p:spPr>
        </p:pic>
        <p:sp>
          <p:nvSpPr>
            <p:cNvPr id="1270" name="CuadroTexto 16">
              <a:extLst>
                <a:ext uri="{FF2B5EF4-FFF2-40B4-BE49-F238E27FC236}">
                  <a16:creationId xmlns:a16="http://schemas.microsoft.com/office/drawing/2014/main" id="{E9BC5311-E249-4674-8F23-AA2775679986}"/>
                </a:ext>
              </a:extLst>
            </p:cNvPr>
            <p:cNvSpPr txBox="1"/>
            <p:nvPr/>
          </p:nvSpPr>
          <p:spPr>
            <a:xfrm>
              <a:off x="909384" y="778594"/>
              <a:ext cx="2584362" cy="334707"/>
            </a:xfrm>
            <a:prstGeom prst="rect">
              <a:avLst/>
            </a:prstGeom>
            <a:noFill/>
          </p:spPr>
          <p:txBody>
            <a:bodyPr wrap="none" rtlCol="0">
              <a:spAutoFit/>
            </a:bodyPr>
            <a:lstStyle/>
            <a:p>
              <a:pPr>
                <a:lnSpc>
                  <a:spcPct val="150000"/>
                </a:lnSpc>
              </a:pPr>
              <a:r>
                <a:rPr lang="es-ES" sz="1050" b="1" dirty="0">
                  <a:latin typeface="Arial" panose="020B0604020202020204" pitchFamily="34" charset="0"/>
                  <a:cs typeface="Arial" panose="020B0604020202020204" pitchFamily="34" charset="0"/>
                </a:rPr>
                <a:t>293T MNT ∆NT2 HA + CCDC6-myc </a:t>
              </a:r>
              <a:r>
                <a:rPr lang="es-ES" sz="1050" b="1" dirty="0" err="1">
                  <a:latin typeface="Arial" panose="020B0604020202020204" pitchFamily="34" charset="0"/>
                  <a:cs typeface="Arial" panose="020B0604020202020204" pitchFamily="34" charset="0"/>
                </a:rPr>
                <a:t>wt</a:t>
              </a:r>
              <a:r>
                <a:rPr lang="es-ES" sz="1050" b="1" dirty="0">
                  <a:latin typeface="Arial" panose="020B0604020202020204" pitchFamily="34" charset="0"/>
                  <a:cs typeface="Arial" panose="020B0604020202020204" pitchFamily="34" charset="0"/>
                </a:rPr>
                <a:t> </a:t>
              </a:r>
            </a:p>
          </p:txBody>
        </p:sp>
        <p:sp>
          <p:nvSpPr>
            <p:cNvPr id="1271" name="CuadroTexto 18">
              <a:extLst>
                <a:ext uri="{FF2B5EF4-FFF2-40B4-BE49-F238E27FC236}">
                  <a16:creationId xmlns:a16="http://schemas.microsoft.com/office/drawing/2014/main" id="{4BDCCDD1-73B0-4EB8-8FD2-B3DA3CB31C7F}"/>
                </a:ext>
              </a:extLst>
            </p:cNvPr>
            <p:cNvSpPr txBox="1"/>
            <p:nvPr/>
          </p:nvSpPr>
          <p:spPr>
            <a:xfrm>
              <a:off x="496912" y="1043213"/>
              <a:ext cx="38040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IP</a:t>
              </a:r>
            </a:p>
          </p:txBody>
        </p:sp>
        <p:cxnSp>
          <p:nvCxnSpPr>
            <p:cNvPr id="1272" name="Conector recto de flecha 40">
              <a:extLst>
                <a:ext uri="{FF2B5EF4-FFF2-40B4-BE49-F238E27FC236}">
                  <a16:creationId xmlns:a16="http://schemas.microsoft.com/office/drawing/2014/main" id="{40E83AA3-725C-48C9-B34B-F3B068BD91FB}"/>
                </a:ext>
              </a:extLst>
            </p:cNvPr>
            <p:cNvCxnSpPr>
              <a:cxnSpLocks/>
            </p:cNvCxnSpPr>
            <p:nvPr/>
          </p:nvCxnSpPr>
          <p:spPr>
            <a:xfrm>
              <a:off x="2257617" y="2095027"/>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3" name="Conector recto de flecha 41">
              <a:extLst>
                <a:ext uri="{FF2B5EF4-FFF2-40B4-BE49-F238E27FC236}">
                  <a16:creationId xmlns:a16="http://schemas.microsoft.com/office/drawing/2014/main" id="{F23050BC-A077-4486-9CFD-2469E8FC7B0E}"/>
                </a:ext>
              </a:extLst>
            </p:cNvPr>
            <p:cNvCxnSpPr>
              <a:cxnSpLocks/>
            </p:cNvCxnSpPr>
            <p:nvPr/>
          </p:nvCxnSpPr>
          <p:spPr>
            <a:xfrm>
              <a:off x="2257617" y="2541594"/>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74" name="Grupo 46">
            <a:extLst>
              <a:ext uri="{FF2B5EF4-FFF2-40B4-BE49-F238E27FC236}">
                <a16:creationId xmlns:a16="http://schemas.microsoft.com/office/drawing/2014/main" id="{F96796D1-AE9D-4D60-979F-C4EDCBFE5370}"/>
              </a:ext>
            </a:extLst>
          </p:cNvPr>
          <p:cNvGrpSpPr/>
          <p:nvPr/>
        </p:nvGrpSpPr>
        <p:grpSpPr>
          <a:xfrm>
            <a:off x="11335455" y="25382249"/>
            <a:ext cx="3429023" cy="1578301"/>
            <a:chOff x="551937" y="872877"/>
            <a:chExt cx="3619969" cy="1782737"/>
          </a:xfrm>
        </p:grpSpPr>
        <p:sp>
          <p:nvSpPr>
            <p:cNvPr id="1275" name="CuadroTexto 1">
              <a:extLst>
                <a:ext uri="{FF2B5EF4-FFF2-40B4-BE49-F238E27FC236}">
                  <a16:creationId xmlns:a16="http://schemas.microsoft.com/office/drawing/2014/main" id="{19E778BE-ACBA-4955-B78E-90EE0B412EB0}"/>
                </a:ext>
              </a:extLst>
            </p:cNvPr>
            <p:cNvSpPr txBox="1"/>
            <p:nvPr/>
          </p:nvSpPr>
          <p:spPr>
            <a:xfrm>
              <a:off x="551937" y="2330494"/>
              <a:ext cx="801261" cy="278114"/>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20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76" name="CuadroTexto 2">
              <a:extLst>
                <a:ext uri="{FF2B5EF4-FFF2-40B4-BE49-F238E27FC236}">
                  <a16:creationId xmlns:a16="http://schemas.microsoft.com/office/drawing/2014/main" id="{37D30A3A-2B07-4115-AB4A-9AA7DD234DCB}"/>
                </a:ext>
              </a:extLst>
            </p:cNvPr>
            <p:cNvSpPr txBox="1"/>
            <p:nvPr/>
          </p:nvSpPr>
          <p:spPr>
            <a:xfrm>
              <a:off x="627352" y="1529848"/>
              <a:ext cx="734507" cy="278114"/>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77" name="CuadroTexto 3">
              <a:extLst>
                <a:ext uri="{FF2B5EF4-FFF2-40B4-BE49-F238E27FC236}">
                  <a16:creationId xmlns:a16="http://schemas.microsoft.com/office/drawing/2014/main" id="{66760FF4-3043-4708-AC89-1A13084349A3}"/>
                </a:ext>
              </a:extLst>
            </p:cNvPr>
            <p:cNvSpPr txBox="1"/>
            <p:nvPr/>
          </p:nvSpPr>
          <p:spPr>
            <a:xfrm>
              <a:off x="551937" y="2157923"/>
              <a:ext cx="803062" cy="278114"/>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37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278" name="CuadroTexto 4">
              <a:extLst>
                <a:ext uri="{FF2B5EF4-FFF2-40B4-BE49-F238E27FC236}">
                  <a16:creationId xmlns:a16="http://schemas.microsoft.com/office/drawing/2014/main" id="{71D1B207-449B-4320-AB42-DBFA55B7F0D7}"/>
                </a:ext>
              </a:extLst>
            </p:cNvPr>
            <p:cNvSpPr txBox="1"/>
            <p:nvPr/>
          </p:nvSpPr>
          <p:spPr>
            <a:xfrm>
              <a:off x="3447815" y="1975434"/>
              <a:ext cx="724091"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HA</a:t>
              </a:r>
            </a:p>
          </p:txBody>
        </p:sp>
        <p:sp>
          <p:nvSpPr>
            <p:cNvPr id="1279" name="CuadroTexto 5">
              <a:extLst>
                <a:ext uri="{FF2B5EF4-FFF2-40B4-BE49-F238E27FC236}">
                  <a16:creationId xmlns:a16="http://schemas.microsoft.com/office/drawing/2014/main" id="{2174AD66-8581-42EB-BBFB-4C95AB706359}"/>
                </a:ext>
              </a:extLst>
            </p:cNvPr>
            <p:cNvSpPr txBox="1"/>
            <p:nvPr/>
          </p:nvSpPr>
          <p:spPr>
            <a:xfrm>
              <a:off x="3435859" y="2397183"/>
              <a:ext cx="542684"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MAX</a:t>
              </a:r>
            </a:p>
          </p:txBody>
        </p:sp>
        <p:sp>
          <p:nvSpPr>
            <p:cNvPr id="1280" name="CuadroTexto 6">
              <a:extLst>
                <a:ext uri="{FF2B5EF4-FFF2-40B4-BE49-F238E27FC236}">
                  <a16:creationId xmlns:a16="http://schemas.microsoft.com/office/drawing/2014/main" id="{4AE13367-3E5C-417C-B2D4-54C522D4C0AF}"/>
                </a:ext>
              </a:extLst>
            </p:cNvPr>
            <p:cNvSpPr txBox="1"/>
            <p:nvPr/>
          </p:nvSpPr>
          <p:spPr>
            <a:xfrm>
              <a:off x="1378961" y="1267208"/>
              <a:ext cx="585417"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a:t>
              </a:r>
              <a:r>
                <a:rPr lang="es-ES" sz="1000" dirty="0">
                  <a:latin typeface="Arial" panose="020B0604020202020204" pitchFamily="34" charset="0"/>
                  <a:cs typeface="Arial" panose="020B0604020202020204" pitchFamily="34" charset="0"/>
                </a:rPr>
                <a:t>  </a:t>
              </a:r>
            </a:p>
          </p:txBody>
        </p:sp>
        <p:sp>
          <p:nvSpPr>
            <p:cNvPr id="1281" name="CuadroTexto 7">
              <a:extLst>
                <a:ext uri="{FF2B5EF4-FFF2-40B4-BE49-F238E27FC236}">
                  <a16:creationId xmlns:a16="http://schemas.microsoft.com/office/drawing/2014/main" id="{65A549AA-6DFF-4080-AA0D-7713F46778A9}"/>
                </a:ext>
              </a:extLst>
            </p:cNvPr>
            <p:cNvSpPr txBox="1"/>
            <p:nvPr/>
          </p:nvSpPr>
          <p:spPr>
            <a:xfrm>
              <a:off x="2452077" y="1316787"/>
              <a:ext cx="397866" cy="246221"/>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IgG</a:t>
              </a:r>
              <a:endParaRPr lang="es-ES" sz="1000" b="1" dirty="0">
                <a:latin typeface="Arial" panose="020B0604020202020204" pitchFamily="34" charset="0"/>
                <a:cs typeface="Arial" panose="020B0604020202020204" pitchFamily="34" charset="0"/>
              </a:endParaRPr>
            </a:p>
          </p:txBody>
        </p:sp>
        <p:sp>
          <p:nvSpPr>
            <p:cNvPr id="1282" name="CuadroTexto 8">
              <a:extLst>
                <a:ext uri="{FF2B5EF4-FFF2-40B4-BE49-F238E27FC236}">
                  <a16:creationId xmlns:a16="http://schemas.microsoft.com/office/drawing/2014/main" id="{C5169D49-82B0-405F-8F35-6C2DDB850788}"/>
                </a:ext>
              </a:extLst>
            </p:cNvPr>
            <p:cNvSpPr txBox="1"/>
            <p:nvPr/>
          </p:nvSpPr>
          <p:spPr>
            <a:xfrm>
              <a:off x="2920184" y="1299560"/>
              <a:ext cx="508473" cy="415498"/>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a:t>
              </a:r>
              <a:r>
                <a:rPr lang="es-ES" sz="1000" b="1" dirty="0">
                  <a:latin typeface="Arial" panose="020B0604020202020204" pitchFamily="34" charset="0"/>
                  <a:cs typeface="Arial" panose="020B0604020202020204" pitchFamily="34" charset="0"/>
                </a:rPr>
                <a:t>-HA</a:t>
              </a:r>
            </a:p>
            <a:p>
              <a:endParaRPr lang="es-ES" sz="1000" b="1" dirty="0">
                <a:latin typeface="Arial" panose="020B0604020202020204" pitchFamily="34" charset="0"/>
                <a:cs typeface="Arial" panose="020B0604020202020204" pitchFamily="34" charset="0"/>
              </a:endParaRPr>
            </a:p>
          </p:txBody>
        </p:sp>
        <p:cxnSp>
          <p:nvCxnSpPr>
            <p:cNvPr id="1283" name="Conector recto 9">
              <a:extLst>
                <a:ext uri="{FF2B5EF4-FFF2-40B4-BE49-F238E27FC236}">
                  <a16:creationId xmlns:a16="http://schemas.microsoft.com/office/drawing/2014/main" id="{8C05D3C7-0C5A-4C94-97CF-8F0AAE5C84CB}"/>
                </a:ext>
              </a:extLst>
            </p:cNvPr>
            <p:cNvCxnSpPr>
              <a:cxnSpLocks/>
            </p:cNvCxnSpPr>
            <p:nvPr/>
          </p:nvCxnSpPr>
          <p:spPr>
            <a:xfrm>
              <a:off x="1240471" y="2427513"/>
              <a:ext cx="241731" cy="0"/>
            </a:xfrm>
            <a:prstGeom prst="line">
              <a:avLst/>
            </a:prstGeom>
          </p:spPr>
          <p:style>
            <a:lnRef idx="1">
              <a:schemeClr val="dk1"/>
            </a:lnRef>
            <a:fillRef idx="0">
              <a:schemeClr val="dk1"/>
            </a:fillRef>
            <a:effectRef idx="0">
              <a:schemeClr val="dk1"/>
            </a:effectRef>
            <a:fontRef idx="minor">
              <a:schemeClr val="tx1"/>
            </a:fontRef>
          </p:style>
        </p:cxnSp>
        <p:pic>
          <p:nvPicPr>
            <p:cNvPr id="1284" name="Imagen 10">
              <a:extLst>
                <a:ext uri="{FF2B5EF4-FFF2-40B4-BE49-F238E27FC236}">
                  <a16:creationId xmlns:a16="http://schemas.microsoft.com/office/drawing/2014/main" id="{0B8F33B1-DB3D-44A2-A474-87506A0F3954}"/>
                </a:ext>
              </a:extLst>
            </p:cNvPr>
            <p:cNvPicPr>
              <a:picLocks noChangeAspect="1"/>
            </p:cNvPicPr>
            <p:nvPr/>
          </p:nvPicPr>
          <p:blipFill rotWithShape="1">
            <a:blip r:embed="rId43"/>
            <a:srcRect l="7317" t="61267" r="49239" b="25848"/>
            <a:stretch/>
          </p:blipFill>
          <p:spPr>
            <a:xfrm>
              <a:off x="1360399" y="2331132"/>
              <a:ext cx="2064210" cy="324482"/>
            </a:xfrm>
            <a:prstGeom prst="rect">
              <a:avLst/>
            </a:prstGeom>
            <a:ln>
              <a:solidFill>
                <a:schemeClr val="tx1"/>
              </a:solidFill>
            </a:ln>
          </p:spPr>
        </p:pic>
        <p:sp>
          <p:nvSpPr>
            <p:cNvPr id="1285" name="CuadroTexto 11">
              <a:extLst>
                <a:ext uri="{FF2B5EF4-FFF2-40B4-BE49-F238E27FC236}">
                  <a16:creationId xmlns:a16="http://schemas.microsoft.com/office/drawing/2014/main" id="{E9938CDB-4210-464B-AA1B-DE8F84D22B8E}"/>
                </a:ext>
              </a:extLst>
            </p:cNvPr>
            <p:cNvSpPr txBox="1"/>
            <p:nvPr/>
          </p:nvSpPr>
          <p:spPr>
            <a:xfrm>
              <a:off x="3447815" y="1597351"/>
              <a:ext cx="724091" cy="253916"/>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p>
          </p:txBody>
        </p:sp>
        <p:cxnSp>
          <p:nvCxnSpPr>
            <p:cNvPr id="1286" name="Conector recto 12">
              <a:extLst>
                <a:ext uri="{FF2B5EF4-FFF2-40B4-BE49-F238E27FC236}">
                  <a16:creationId xmlns:a16="http://schemas.microsoft.com/office/drawing/2014/main" id="{F2D72482-77F0-4DDB-9B42-F8A0795E70F8}"/>
                </a:ext>
              </a:extLst>
            </p:cNvPr>
            <p:cNvCxnSpPr>
              <a:cxnSpLocks/>
            </p:cNvCxnSpPr>
            <p:nvPr/>
          </p:nvCxnSpPr>
          <p:spPr>
            <a:xfrm>
              <a:off x="1248158" y="1878761"/>
              <a:ext cx="241731" cy="0"/>
            </a:xfrm>
            <a:prstGeom prst="line">
              <a:avLst/>
            </a:prstGeom>
          </p:spPr>
          <p:style>
            <a:lnRef idx="1">
              <a:schemeClr val="dk1"/>
            </a:lnRef>
            <a:fillRef idx="0">
              <a:schemeClr val="dk1"/>
            </a:fillRef>
            <a:effectRef idx="0">
              <a:schemeClr val="dk1"/>
            </a:effectRef>
            <a:fontRef idx="minor">
              <a:schemeClr val="tx1"/>
            </a:fontRef>
          </p:style>
        </p:cxnSp>
        <p:sp>
          <p:nvSpPr>
            <p:cNvPr id="1287" name="CuadroTexto 13">
              <a:extLst>
                <a:ext uri="{FF2B5EF4-FFF2-40B4-BE49-F238E27FC236}">
                  <a16:creationId xmlns:a16="http://schemas.microsoft.com/office/drawing/2014/main" id="{63D446E7-85BB-4BFC-9994-D0F46A0A9497}"/>
                </a:ext>
              </a:extLst>
            </p:cNvPr>
            <p:cNvSpPr txBox="1"/>
            <p:nvPr/>
          </p:nvSpPr>
          <p:spPr>
            <a:xfrm>
              <a:off x="627352" y="1760600"/>
              <a:ext cx="721955" cy="278114"/>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50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288" name="Imagen 14">
              <a:extLst>
                <a:ext uri="{FF2B5EF4-FFF2-40B4-BE49-F238E27FC236}">
                  <a16:creationId xmlns:a16="http://schemas.microsoft.com/office/drawing/2014/main" id="{FD5D35BA-0266-49BC-AE5C-EC77225FAA27}"/>
                </a:ext>
              </a:extLst>
            </p:cNvPr>
            <p:cNvPicPr>
              <a:picLocks noChangeAspect="1"/>
            </p:cNvPicPr>
            <p:nvPr/>
          </p:nvPicPr>
          <p:blipFill rotWithShape="1">
            <a:blip r:embed="rId44"/>
            <a:srcRect l="7604" t="4556" r="51051" b="80281"/>
            <a:stretch/>
          </p:blipFill>
          <p:spPr>
            <a:xfrm>
              <a:off x="1371486" y="1887352"/>
              <a:ext cx="2053123" cy="388002"/>
            </a:xfrm>
            <a:prstGeom prst="rect">
              <a:avLst/>
            </a:prstGeom>
            <a:ln>
              <a:solidFill>
                <a:schemeClr val="tx1"/>
              </a:solidFill>
            </a:ln>
          </p:spPr>
        </p:pic>
        <p:cxnSp>
          <p:nvCxnSpPr>
            <p:cNvPr id="1289" name="Conector recto 15">
              <a:extLst>
                <a:ext uri="{FF2B5EF4-FFF2-40B4-BE49-F238E27FC236}">
                  <a16:creationId xmlns:a16="http://schemas.microsoft.com/office/drawing/2014/main" id="{3332A9D0-DB15-46D7-B28D-E4E58CF5F41F}"/>
                </a:ext>
              </a:extLst>
            </p:cNvPr>
            <p:cNvCxnSpPr>
              <a:cxnSpLocks/>
            </p:cNvCxnSpPr>
            <p:nvPr/>
          </p:nvCxnSpPr>
          <p:spPr>
            <a:xfrm>
              <a:off x="1257640" y="1680974"/>
              <a:ext cx="241731" cy="0"/>
            </a:xfrm>
            <a:prstGeom prst="line">
              <a:avLst/>
            </a:prstGeom>
          </p:spPr>
          <p:style>
            <a:lnRef idx="1">
              <a:schemeClr val="dk1"/>
            </a:lnRef>
            <a:fillRef idx="0">
              <a:schemeClr val="dk1"/>
            </a:fillRef>
            <a:effectRef idx="0">
              <a:schemeClr val="dk1"/>
            </a:effectRef>
            <a:fontRef idx="minor">
              <a:schemeClr val="tx1"/>
            </a:fontRef>
          </p:style>
        </p:cxnSp>
        <p:pic>
          <p:nvPicPr>
            <p:cNvPr id="1290" name="Imagen 16">
              <a:extLst>
                <a:ext uri="{FF2B5EF4-FFF2-40B4-BE49-F238E27FC236}">
                  <a16:creationId xmlns:a16="http://schemas.microsoft.com/office/drawing/2014/main" id="{24AE7978-5DF1-484B-8C39-1791845B8803}"/>
                </a:ext>
              </a:extLst>
            </p:cNvPr>
            <p:cNvPicPr>
              <a:picLocks noChangeAspect="1"/>
            </p:cNvPicPr>
            <p:nvPr/>
          </p:nvPicPr>
          <p:blipFill rotWithShape="1">
            <a:blip r:embed="rId45"/>
            <a:srcRect l="7448" t="57374" r="51369" b="20798"/>
            <a:stretch/>
          </p:blipFill>
          <p:spPr>
            <a:xfrm>
              <a:off x="1373462" y="1573250"/>
              <a:ext cx="2051147" cy="252769"/>
            </a:xfrm>
            <a:prstGeom prst="rect">
              <a:avLst/>
            </a:prstGeom>
            <a:ln>
              <a:solidFill>
                <a:schemeClr val="tx1"/>
              </a:solidFill>
            </a:ln>
          </p:spPr>
        </p:pic>
        <p:cxnSp>
          <p:nvCxnSpPr>
            <p:cNvPr id="1291" name="Conector recto 17">
              <a:extLst>
                <a:ext uri="{FF2B5EF4-FFF2-40B4-BE49-F238E27FC236}">
                  <a16:creationId xmlns:a16="http://schemas.microsoft.com/office/drawing/2014/main" id="{9C998677-3582-4106-89DB-C32DE3C71882}"/>
                </a:ext>
              </a:extLst>
            </p:cNvPr>
            <p:cNvCxnSpPr>
              <a:cxnSpLocks/>
            </p:cNvCxnSpPr>
            <p:nvPr/>
          </p:nvCxnSpPr>
          <p:spPr>
            <a:xfrm>
              <a:off x="1253850" y="2276085"/>
              <a:ext cx="241731" cy="0"/>
            </a:xfrm>
            <a:prstGeom prst="line">
              <a:avLst/>
            </a:prstGeom>
          </p:spPr>
          <p:style>
            <a:lnRef idx="1">
              <a:schemeClr val="dk1"/>
            </a:lnRef>
            <a:fillRef idx="0">
              <a:schemeClr val="dk1"/>
            </a:fillRef>
            <a:effectRef idx="0">
              <a:schemeClr val="dk1"/>
            </a:effectRef>
            <a:fontRef idx="minor">
              <a:schemeClr val="tx1"/>
            </a:fontRef>
          </p:style>
        </p:cxnSp>
        <p:sp>
          <p:nvSpPr>
            <p:cNvPr id="1292" name="CuadroTexto 18">
              <a:extLst>
                <a:ext uri="{FF2B5EF4-FFF2-40B4-BE49-F238E27FC236}">
                  <a16:creationId xmlns:a16="http://schemas.microsoft.com/office/drawing/2014/main" id="{C31C825B-4367-4ADB-931F-43FF1C40183A}"/>
                </a:ext>
              </a:extLst>
            </p:cNvPr>
            <p:cNvSpPr txBox="1"/>
            <p:nvPr/>
          </p:nvSpPr>
          <p:spPr>
            <a:xfrm>
              <a:off x="1299849" y="872877"/>
              <a:ext cx="2430474" cy="323165"/>
            </a:xfrm>
            <a:prstGeom prst="rect">
              <a:avLst/>
            </a:prstGeom>
            <a:noFill/>
          </p:spPr>
          <p:txBody>
            <a:bodyPr wrap="none" rtlCol="0">
              <a:spAutoFit/>
            </a:bodyPr>
            <a:lstStyle/>
            <a:p>
              <a:pPr>
                <a:lnSpc>
                  <a:spcPct val="150000"/>
                </a:lnSpc>
              </a:pPr>
              <a:r>
                <a:rPr lang="es-ES" sz="1000" b="1" dirty="0">
                  <a:latin typeface="Arial" panose="020B0604020202020204" pitchFamily="34" charset="0"/>
                  <a:cs typeface="Arial" panose="020B0604020202020204" pitchFamily="34" charset="0"/>
                </a:rPr>
                <a:t>293T MNT ∆CT1 HA + CCDC6-myc </a:t>
              </a:r>
              <a:r>
                <a:rPr lang="es-ES" sz="1000" b="1" dirty="0" err="1">
                  <a:latin typeface="Arial" panose="020B0604020202020204" pitchFamily="34" charset="0"/>
                  <a:cs typeface="Arial" panose="020B0604020202020204" pitchFamily="34" charset="0"/>
                </a:rPr>
                <a:t>wt</a:t>
              </a:r>
              <a:endParaRPr lang="es-ES" sz="1000" b="1" dirty="0">
                <a:latin typeface="Arial" panose="020B0604020202020204" pitchFamily="34" charset="0"/>
                <a:cs typeface="Arial" panose="020B0604020202020204" pitchFamily="34" charset="0"/>
              </a:endParaRPr>
            </a:p>
          </p:txBody>
        </p:sp>
        <p:sp>
          <p:nvSpPr>
            <p:cNvPr id="1293" name="CuadroTexto 19">
              <a:extLst>
                <a:ext uri="{FF2B5EF4-FFF2-40B4-BE49-F238E27FC236}">
                  <a16:creationId xmlns:a16="http://schemas.microsoft.com/office/drawing/2014/main" id="{765EE8DE-F6B5-480D-A1B0-C43EFABB4B8A}"/>
                </a:ext>
              </a:extLst>
            </p:cNvPr>
            <p:cNvSpPr txBox="1"/>
            <p:nvPr/>
          </p:nvSpPr>
          <p:spPr>
            <a:xfrm>
              <a:off x="968901" y="1123149"/>
              <a:ext cx="380406"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IP</a:t>
              </a:r>
            </a:p>
          </p:txBody>
        </p:sp>
        <p:cxnSp>
          <p:nvCxnSpPr>
            <p:cNvPr id="1294" name="Conector recto de flecha 42">
              <a:extLst>
                <a:ext uri="{FF2B5EF4-FFF2-40B4-BE49-F238E27FC236}">
                  <a16:creationId xmlns:a16="http://schemas.microsoft.com/office/drawing/2014/main" id="{149E684E-44BC-4D1E-B604-767DE3DCDB49}"/>
                </a:ext>
              </a:extLst>
            </p:cNvPr>
            <p:cNvCxnSpPr>
              <a:cxnSpLocks/>
            </p:cNvCxnSpPr>
            <p:nvPr/>
          </p:nvCxnSpPr>
          <p:spPr>
            <a:xfrm>
              <a:off x="2543748" y="1715471"/>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95" name="Grupo 45">
            <a:extLst>
              <a:ext uri="{FF2B5EF4-FFF2-40B4-BE49-F238E27FC236}">
                <a16:creationId xmlns:a16="http://schemas.microsoft.com/office/drawing/2014/main" id="{667F1907-F520-4F64-B5DF-78714226F436}"/>
              </a:ext>
            </a:extLst>
          </p:cNvPr>
          <p:cNvGrpSpPr/>
          <p:nvPr/>
        </p:nvGrpSpPr>
        <p:grpSpPr>
          <a:xfrm>
            <a:off x="13213694" y="25317476"/>
            <a:ext cx="5765626" cy="1928826"/>
            <a:chOff x="-1153713" y="3522748"/>
            <a:chExt cx="6324548" cy="2271021"/>
          </a:xfrm>
        </p:grpSpPr>
        <p:sp>
          <p:nvSpPr>
            <p:cNvPr id="1296" name="CuadroTexto 20">
              <a:extLst>
                <a:ext uri="{FF2B5EF4-FFF2-40B4-BE49-F238E27FC236}">
                  <a16:creationId xmlns:a16="http://schemas.microsoft.com/office/drawing/2014/main" id="{ECF0F1A7-F372-436D-A647-E93505A20927}"/>
                </a:ext>
              </a:extLst>
            </p:cNvPr>
            <p:cNvSpPr txBox="1"/>
            <p:nvPr/>
          </p:nvSpPr>
          <p:spPr>
            <a:xfrm>
              <a:off x="1310482" y="3522748"/>
              <a:ext cx="2430474" cy="323165"/>
            </a:xfrm>
            <a:prstGeom prst="rect">
              <a:avLst/>
            </a:prstGeom>
            <a:noFill/>
          </p:spPr>
          <p:txBody>
            <a:bodyPr wrap="none" rtlCol="0">
              <a:spAutoFit/>
            </a:bodyPr>
            <a:lstStyle/>
            <a:p>
              <a:pPr>
                <a:lnSpc>
                  <a:spcPct val="150000"/>
                </a:lnSpc>
              </a:pPr>
              <a:r>
                <a:rPr lang="es-ES" sz="1000" b="1" dirty="0">
                  <a:latin typeface="Arial" panose="020B0604020202020204" pitchFamily="34" charset="0"/>
                  <a:cs typeface="Arial" panose="020B0604020202020204" pitchFamily="34" charset="0"/>
                </a:rPr>
                <a:t>293T MNT ∆CT2 HA + CCDC6-myc </a:t>
              </a:r>
              <a:r>
                <a:rPr lang="es-ES" sz="1000" b="1" dirty="0" err="1">
                  <a:latin typeface="Arial" panose="020B0604020202020204" pitchFamily="34" charset="0"/>
                  <a:cs typeface="Arial" panose="020B0604020202020204" pitchFamily="34" charset="0"/>
                </a:rPr>
                <a:t>wt</a:t>
              </a:r>
              <a:endParaRPr lang="es-ES" sz="1000" b="1" dirty="0">
                <a:latin typeface="Arial" panose="020B0604020202020204" pitchFamily="34" charset="0"/>
                <a:cs typeface="Arial" panose="020B0604020202020204" pitchFamily="34" charset="0"/>
              </a:endParaRPr>
            </a:p>
          </p:txBody>
        </p:sp>
        <p:sp>
          <p:nvSpPr>
            <p:cNvPr id="1297" name="CuadroTexto 21">
              <a:extLst>
                <a:ext uri="{FF2B5EF4-FFF2-40B4-BE49-F238E27FC236}">
                  <a16:creationId xmlns:a16="http://schemas.microsoft.com/office/drawing/2014/main" id="{ACB6FA5E-3EDF-4E6E-828F-CED7DEE34212}"/>
                </a:ext>
              </a:extLst>
            </p:cNvPr>
            <p:cNvSpPr txBox="1"/>
            <p:nvPr/>
          </p:nvSpPr>
          <p:spPr>
            <a:xfrm>
              <a:off x="3471331" y="5498666"/>
              <a:ext cx="453970"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HA  </a:t>
              </a:r>
            </a:p>
          </p:txBody>
        </p:sp>
        <p:sp>
          <p:nvSpPr>
            <p:cNvPr id="1298" name="CuadroTexto 22">
              <a:extLst>
                <a:ext uri="{FF2B5EF4-FFF2-40B4-BE49-F238E27FC236}">
                  <a16:creationId xmlns:a16="http://schemas.microsoft.com/office/drawing/2014/main" id="{4DB2D991-5497-49AB-B786-7B22F53E050C}"/>
                </a:ext>
              </a:extLst>
            </p:cNvPr>
            <p:cNvSpPr txBox="1"/>
            <p:nvPr/>
          </p:nvSpPr>
          <p:spPr>
            <a:xfrm>
              <a:off x="1458787" y="3964396"/>
              <a:ext cx="51167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Input</a:t>
              </a:r>
            </a:p>
          </p:txBody>
        </p:sp>
        <p:sp>
          <p:nvSpPr>
            <p:cNvPr id="1299" name="CuadroTexto 23">
              <a:extLst>
                <a:ext uri="{FF2B5EF4-FFF2-40B4-BE49-F238E27FC236}">
                  <a16:creationId xmlns:a16="http://schemas.microsoft.com/office/drawing/2014/main" id="{1221D204-0B58-498F-82BC-B1E23EEA7F8D}"/>
                </a:ext>
              </a:extLst>
            </p:cNvPr>
            <p:cNvSpPr txBox="1"/>
            <p:nvPr/>
          </p:nvSpPr>
          <p:spPr>
            <a:xfrm>
              <a:off x="2412723" y="3944782"/>
              <a:ext cx="407484" cy="253916"/>
            </a:xfrm>
            <a:prstGeom prst="rect">
              <a:avLst/>
            </a:prstGeom>
            <a:noFill/>
          </p:spPr>
          <p:txBody>
            <a:bodyPr wrap="none" rtlCol="0">
              <a:spAutoFit/>
            </a:bodyPr>
            <a:lstStyle/>
            <a:p>
              <a:r>
                <a:rPr lang="es-ES" sz="1000" b="1" dirty="0" err="1">
                  <a:latin typeface="Arial" panose="020B0604020202020204" pitchFamily="34" charset="0"/>
                  <a:cs typeface="Arial" panose="020B0604020202020204" pitchFamily="34" charset="0"/>
                </a:rPr>
                <a:t>IgG</a:t>
              </a:r>
              <a:endParaRPr lang="es-ES" sz="1000" b="1" dirty="0">
                <a:latin typeface="Arial" panose="020B0604020202020204" pitchFamily="34" charset="0"/>
                <a:cs typeface="Arial" panose="020B0604020202020204" pitchFamily="34" charset="0"/>
              </a:endParaRPr>
            </a:p>
          </p:txBody>
        </p:sp>
        <p:sp>
          <p:nvSpPr>
            <p:cNvPr id="1300" name="CuadroTexto 24">
              <a:extLst>
                <a:ext uri="{FF2B5EF4-FFF2-40B4-BE49-F238E27FC236}">
                  <a16:creationId xmlns:a16="http://schemas.microsoft.com/office/drawing/2014/main" id="{D5600F52-A93A-4407-899E-618B321A3883}"/>
                </a:ext>
              </a:extLst>
            </p:cNvPr>
            <p:cNvSpPr txBox="1"/>
            <p:nvPr/>
          </p:nvSpPr>
          <p:spPr>
            <a:xfrm>
              <a:off x="2821407" y="3936464"/>
              <a:ext cx="545342" cy="253916"/>
            </a:xfrm>
            <a:prstGeom prst="rect">
              <a:avLst/>
            </a:prstGeom>
            <a:noFill/>
          </p:spPr>
          <p:txBody>
            <a:bodyPr wrap="none" rtlCol="0">
              <a:spAutoFit/>
            </a:bodyPr>
            <a:lstStyle/>
            <a:p>
              <a:r>
                <a:rPr lang="el-GR" sz="1000" b="1" dirty="0">
                  <a:latin typeface="Arial" panose="020B0604020202020204" pitchFamily="34" charset="0"/>
                  <a:cs typeface="Arial" panose="020B0604020202020204" pitchFamily="34" charset="0"/>
                </a:rPr>
                <a:t>α </a:t>
              </a:r>
              <a:r>
                <a:rPr lang="es-ES" sz="1000" b="1" dirty="0">
                  <a:latin typeface="Arial" panose="020B0604020202020204" pitchFamily="34" charset="0"/>
                  <a:cs typeface="Arial" panose="020B0604020202020204" pitchFamily="34" charset="0"/>
                </a:rPr>
                <a:t>-HA</a:t>
              </a:r>
            </a:p>
          </p:txBody>
        </p:sp>
        <p:cxnSp>
          <p:nvCxnSpPr>
            <p:cNvPr id="1301" name="Conector recto 25">
              <a:extLst>
                <a:ext uri="{FF2B5EF4-FFF2-40B4-BE49-F238E27FC236}">
                  <a16:creationId xmlns:a16="http://schemas.microsoft.com/office/drawing/2014/main" id="{AA0B921D-BEFD-4EEC-9974-10D2FF8DCB71}"/>
                </a:ext>
              </a:extLst>
            </p:cNvPr>
            <p:cNvCxnSpPr/>
            <p:nvPr/>
          </p:nvCxnSpPr>
          <p:spPr>
            <a:xfrm>
              <a:off x="1242687" y="5428881"/>
              <a:ext cx="197110" cy="0"/>
            </a:xfrm>
            <a:prstGeom prst="line">
              <a:avLst/>
            </a:prstGeom>
          </p:spPr>
          <p:style>
            <a:lnRef idx="1">
              <a:schemeClr val="dk1"/>
            </a:lnRef>
            <a:fillRef idx="0">
              <a:schemeClr val="dk1"/>
            </a:fillRef>
            <a:effectRef idx="0">
              <a:schemeClr val="dk1"/>
            </a:effectRef>
            <a:fontRef idx="minor">
              <a:schemeClr val="tx1"/>
            </a:fontRef>
          </p:style>
        </p:cxnSp>
        <p:sp>
          <p:nvSpPr>
            <p:cNvPr id="1302" name="CuadroTexto 26">
              <a:extLst>
                <a:ext uri="{FF2B5EF4-FFF2-40B4-BE49-F238E27FC236}">
                  <a16:creationId xmlns:a16="http://schemas.microsoft.com/office/drawing/2014/main" id="{90A624EB-BDF5-4F14-A010-C579255ADA7F}"/>
                </a:ext>
              </a:extLst>
            </p:cNvPr>
            <p:cNvSpPr txBox="1"/>
            <p:nvPr/>
          </p:nvSpPr>
          <p:spPr>
            <a:xfrm>
              <a:off x="705915" y="5324968"/>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25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303" name="Imagen 27">
              <a:extLst>
                <a:ext uri="{FF2B5EF4-FFF2-40B4-BE49-F238E27FC236}">
                  <a16:creationId xmlns:a16="http://schemas.microsoft.com/office/drawing/2014/main" id="{F79E9D92-1C70-4E14-84B5-265EA6708EFF}"/>
                </a:ext>
              </a:extLst>
            </p:cNvPr>
            <p:cNvPicPr>
              <a:picLocks noChangeAspect="1"/>
            </p:cNvPicPr>
            <p:nvPr/>
          </p:nvPicPr>
          <p:blipFill rotWithShape="1">
            <a:blip r:embed="rId46"/>
            <a:srcRect l="11009" t="40779" r="36290" b="43141"/>
            <a:stretch/>
          </p:blipFill>
          <p:spPr>
            <a:xfrm>
              <a:off x="1401306" y="5432409"/>
              <a:ext cx="2049939" cy="361360"/>
            </a:xfrm>
            <a:prstGeom prst="rect">
              <a:avLst/>
            </a:prstGeom>
            <a:ln>
              <a:solidFill>
                <a:schemeClr val="tx1"/>
              </a:solidFill>
            </a:ln>
          </p:spPr>
        </p:pic>
        <p:cxnSp>
          <p:nvCxnSpPr>
            <p:cNvPr id="1304" name="Conector recto 28">
              <a:extLst>
                <a:ext uri="{FF2B5EF4-FFF2-40B4-BE49-F238E27FC236}">
                  <a16:creationId xmlns:a16="http://schemas.microsoft.com/office/drawing/2014/main" id="{570A051A-C45C-4628-A9F7-6A0FE242BE05}"/>
                </a:ext>
              </a:extLst>
            </p:cNvPr>
            <p:cNvCxnSpPr/>
            <p:nvPr/>
          </p:nvCxnSpPr>
          <p:spPr>
            <a:xfrm>
              <a:off x="1240457" y="4622557"/>
              <a:ext cx="197110" cy="0"/>
            </a:xfrm>
            <a:prstGeom prst="line">
              <a:avLst/>
            </a:prstGeom>
          </p:spPr>
          <p:style>
            <a:lnRef idx="1">
              <a:schemeClr val="dk1"/>
            </a:lnRef>
            <a:fillRef idx="0">
              <a:schemeClr val="dk1"/>
            </a:fillRef>
            <a:effectRef idx="0">
              <a:schemeClr val="dk1"/>
            </a:effectRef>
            <a:fontRef idx="minor">
              <a:schemeClr val="tx1"/>
            </a:fontRef>
          </p:style>
        </p:cxnSp>
        <p:sp>
          <p:nvSpPr>
            <p:cNvPr id="1305" name="CuadroTexto 29">
              <a:extLst>
                <a:ext uri="{FF2B5EF4-FFF2-40B4-BE49-F238E27FC236}">
                  <a16:creationId xmlns:a16="http://schemas.microsoft.com/office/drawing/2014/main" id="{D49E4ACA-86EB-443E-B251-0F9B8789B566}"/>
                </a:ext>
              </a:extLst>
            </p:cNvPr>
            <p:cNvSpPr txBox="1"/>
            <p:nvPr/>
          </p:nvSpPr>
          <p:spPr>
            <a:xfrm>
              <a:off x="704132" y="4500414"/>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306" name="Imagen 30">
              <a:extLst>
                <a:ext uri="{FF2B5EF4-FFF2-40B4-BE49-F238E27FC236}">
                  <a16:creationId xmlns:a16="http://schemas.microsoft.com/office/drawing/2014/main" id="{A1E463A5-FAA7-46CB-A949-7A6552D86D51}"/>
                </a:ext>
              </a:extLst>
            </p:cNvPr>
            <p:cNvPicPr>
              <a:picLocks noChangeAspect="1"/>
            </p:cNvPicPr>
            <p:nvPr/>
          </p:nvPicPr>
          <p:blipFill rotWithShape="1">
            <a:blip r:embed="rId47"/>
            <a:srcRect l="11911" t="67610" r="36792" b="2629"/>
            <a:stretch/>
          </p:blipFill>
          <p:spPr>
            <a:xfrm>
              <a:off x="1411999" y="4587716"/>
              <a:ext cx="2041920" cy="391554"/>
            </a:xfrm>
            <a:prstGeom prst="rect">
              <a:avLst/>
            </a:prstGeom>
            <a:ln>
              <a:solidFill>
                <a:schemeClr val="tx1"/>
              </a:solidFill>
            </a:ln>
          </p:spPr>
        </p:pic>
        <p:cxnSp>
          <p:nvCxnSpPr>
            <p:cNvPr id="1307" name="Conector recto 31">
              <a:extLst>
                <a:ext uri="{FF2B5EF4-FFF2-40B4-BE49-F238E27FC236}">
                  <a16:creationId xmlns:a16="http://schemas.microsoft.com/office/drawing/2014/main" id="{3F25512D-27DF-46D8-B3D2-29717BE9894A}"/>
                </a:ext>
              </a:extLst>
            </p:cNvPr>
            <p:cNvCxnSpPr/>
            <p:nvPr/>
          </p:nvCxnSpPr>
          <p:spPr>
            <a:xfrm>
              <a:off x="1233609" y="4348189"/>
              <a:ext cx="197110" cy="0"/>
            </a:xfrm>
            <a:prstGeom prst="line">
              <a:avLst/>
            </a:prstGeom>
          </p:spPr>
          <p:style>
            <a:lnRef idx="1">
              <a:schemeClr val="dk1"/>
            </a:lnRef>
            <a:fillRef idx="0">
              <a:schemeClr val="dk1"/>
            </a:fillRef>
            <a:effectRef idx="0">
              <a:schemeClr val="dk1"/>
            </a:effectRef>
            <a:fontRef idx="minor">
              <a:schemeClr val="tx1"/>
            </a:fontRef>
          </p:style>
        </p:cxnSp>
        <p:sp>
          <p:nvSpPr>
            <p:cNvPr id="1308" name="CuadroTexto 32">
              <a:extLst>
                <a:ext uri="{FF2B5EF4-FFF2-40B4-BE49-F238E27FC236}">
                  <a16:creationId xmlns:a16="http://schemas.microsoft.com/office/drawing/2014/main" id="{C76E31D0-7280-4C9B-A3D0-6382F9EF5ACA}"/>
                </a:ext>
              </a:extLst>
            </p:cNvPr>
            <p:cNvSpPr txBox="1"/>
            <p:nvPr/>
          </p:nvSpPr>
          <p:spPr>
            <a:xfrm>
              <a:off x="712905" y="4217312"/>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309" name="Imagen 33">
              <a:extLst>
                <a:ext uri="{FF2B5EF4-FFF2-40B4-BE49-F238E27FC236}">
                  <a16:creationId xmlns:a16="http://schemas.microsoft.com/office/drawing/2014/main" id="{DD9CAC21-B1F3-41B5-9B1A-3C0C4A538F35}"/>
                </a:ext>
              </a:extLst>
            </p:cNvPr>
            <p:cNvPicPr>
              <a:picLocks noChangeAspect="1"/>
            </p:cNvPicPr>
            <p:nvPr/>
          </p:nvPicPr>
          <p:blipFill rotWithShape="1">
            <a:blip r:embed="rId48"/>
            <a:srcRect l="11819" t="64182" r="33639" b="12712"/>
            <a:stretch/>
          </p:blipFill>
          <p:spPr>
            <a:xfrm>
              <a:off x="1421510" y="4212259"/>
              <a:ext cx="2043659" cy="304021"/>
            </a:xfrm>
            <a:prstGeom prst="rect">
              <a:avLst/>
            </a:prstGeom>
            <a:ln>
              <a:solidFill>
                <a:schemeClr val="tx1"/>
              </a:solidFill>
            </a:ln>
          </p:spPr>
        </p:pic>
        <p:sp>
          <p:nvSpPr>
            <p:cNvPr id="1310" name="CuadroTexto 34">
              <a:extLst>
                <a:ext uri="{FF2B5EF4-FFF2-40B4-BE49-F238E27FC236}">
                  <a16:creationId xmlns:a16="http://schemas.microsoft.com/office/drawing/2014/main" id="{AB8913B2-3F7D-41DA-8C83-F071640A9EEA}"/>
                </a:ext>
              </a:extLst>
            </p:cNvPr>
            <p:cNvSpPr txBox="1"/>
            <p:nvPr/>
          </p:nvSpPr>
          <p:spPr>
            <a:xfrm>
              <a:off x="3471331" y="4236463"/>
              <a:ext cx="688009"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 </a:t>
              </a:r>
            </a:p>
          </p:txBody>
        </p:sp>
        <p:sp>
          <p:nvSpPr>
            <p:cNvPr id="1311" name="CuadroTexto 35">
              <a:extLst>
                <a:ext uri="{FF2B5EF4-FFF2-40B4-BE49-F238E27FC236}">
                  <a16:creationId xmlns:a16="http://schemas.microsoft.com/office/drawing/2014/main" id="{92329D12-C24F-4CFC-9BF0-5A67872BCA84}"/>
                </a:ext>
              </a:extLst>
            </p:cNvPr>
            <p:cNvSpPr txBox="1"/>
            <p:nvPr/>
          </p:nvSpPr>
          <p:spPr>
            <a:xfrm>
              <a:off x="3471331" y="4668513"/>
              <a:ext cx="1699504" cy="400110"/>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  more </a:t>
              </a:r>
              <a:r>
                <a:rPr lang="es-ES" sz="1000" b="1" dirty="0" err="1">
                  <a:latin typeface="Arial" panose="020B0604020202020204" pitchFamily="34" charset="0"/>
                  <a:cs typeface="Arial" panose="020B0604020202020204" pitchFamily="34" charset="0"/>
                </a:rPr>
                <a:t>contrasted</a:t>
              </a:r>
              <a:endParaRPr lang="es-ES" sz="1000" b="1" dirty="0">
                <a:latin typeface="Arial" panose="020B0604020202020204" pitchFamily="34" charset="0"/>
                <a:cs typeface="Arial" panose="020B0604020202020204" pitchFamily="34" charset="0"/>
              </a:endParaRPr>
            </a:p>
            <a:p>
              <a:endParaRPr lang="es-ES" sz="1000" b="1" dirty="0">
                <a:latin typeface="Arial" panose="020B0604020202020204" pitchFamily="34" charset="0"/>
                <a:cs typeface="Arial" panose="020B0604020202020204" pitchFamily="34" charset="0"/>
              </a:endParaRPr>
            </a:p>
          </p:txBody>
        </p:sp>
        <p:sp>
          <p:nvSpPr>
            <p:cNvPr id="1312" name="CuadroTexto 36">
              <a:extLst>
                <a:ext uri="{FF2B5EF4-FFF2-40B4-BE49-F238E27FC236}">
                  <a16:creationId xmlns:a16="http://schemas.microsoft.com/office/drawing/2014/main" id="{4F4809BC-8F8D-40C6-94F2-D5A2B54D8234}"/>
                </a:ext>
              </a:extLst>
            </p:cNvPr>
            <p:cNvSpPr txBox="1"/>
            <p:nvPr/>
          </p:nvSpPr>
          <p:spPr>
            <a:xfrm>
              <a:off x="3471331" y="5080111"/>
              <a:ext cx="521297"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MYC </a:t>
              </a:r>
            </a:p>
          </p:txBody>
        </p:sp>
        <p:cxnSp>
          <p:nvCxnSpPr>
            <p:cNvPr id="1313" name="Conector recto 37">
              <a:extLst>
                <a:ext uri="{FF2B5EF4-FFF2-40B4-BE49-F238E27FC236}">
                  <a16:creationId xmlns:a16="http://schemas.microsoft.com/office/drawing/2014/main" id="{1A4CC870-0CA5-490A-B51E-5A6043B5B0F5}"/>
                </a:ext>
              </a:extLst>
            </p:cNvPr>
            <p:cNvCxnSpPr/>
            <p:nvPr/>
          </p:nvCxnSpPr>
          <p:spPr>
            <a:xfrm>
              <a:off x="1233609" y="5177061"/>
              <a:ext cx="197110" cy="0"/>
            </a:xfrm>
            <a:prstGeom prst="line">
              <a:avLst/>
            </a:prstGeom>
          </p:spPr>
          <p:style>
            <a:lnRef idx="1">
              <a:schemeClr val="dk1"/>
            </a:lnRef>
            <a:fillRef idx="0">
              <a:schemeClr val="dk1"/>
            </a:fillRef>
            <a:effectRef idx="0">
              <a:schemeClr val="dk1"/>
            </a:effectRef>
            <a:fontRef idx="minor">
              <a:schemeClr val="tx1"/>
            </a:fontRef>
          </p:style>
        </p:cxnSp>
        <p:sp>
          <p:nvSpPr>
            <p:cNvPr id="1314" name="CuadroTexto 38">
              <a:extLst>
                <a:ext uri="{FF2B5EF4-FFF2-40B4-BE49-F238E27FC236}">
                  <a16:creationId xmlns:a16="http://schemas.microsoft.com/office/drawing/2014/main" id="{34CBB65B-C0CD-4F51-A2E4-5AA1EAC2D0CF}"/>
                </a:ext>
              </a:extLst>
            </p:cNvPr>
            <p:cNvSpPr txBox="1"/>
            <p:nvPr/>
          </p:nvSpPr>
          <p:spPr>
            <a:xfrm>
              <a:off x="704132" y="5003774"/>
              <a:ext cx="59503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315" name="Imagen 39">
              <a:extLst>
                <a:ext uri="{FF2B5EF4-FFF2-40B4-BE49-F238E27FC236}">
                  <a16:creationId xmlns:a16="http://schemas.microsoft.com/office/drawing/2014/main" id="{5FB6F6AD-C614-4AC8-9EC9-53856B1E9DB7}"/>
                </a:ext>
              </a:extLst>
            </p:cNvPr>
            <p:cNvPicPr>
              <a:picLocks noChangeAspect="1"/>
            </p:cNvPicPr>
            <p:nvPr/>
          </p:nvPicPr>
          <p:blipFill rotWithShape="1">
            <a:blip r:embed="rId49"/>
            <a:srcRect l="10543" t="60191" r="36141" b="9626"/>
            <a:stretch/>
          </p:blipFill>
          <p:spPr>
            <a:xfrm>
              <a:off x="1411550" y="5030757"/>
              <a:ext cx="2039695" cy="323978"/>
            </a:xfrm>
            <a:prstGeom prst="rect">
              <a:avLst/>
            </a:prstGeom>
            <a:ln>
              <a:solidFill>
                <a:schemeClr val="tx1"/>
              </a:solidFill>
            </a:ln>
          </p:spPr>
        </p:pic>
        <p:sp>
          <p:nvSpPr>
            <p:cNvPr id="1316" name="CuadroTexto 41">
              <a:extLst>
                <a:ext uri="{FF2B5EF4-FFF2-40B4-BE49-F238E27FC236}">
                  <a16:creationId xmlns:a16="http://schemas.microsoft.com/office/drawing/2014/main" id="{8408F37D-1B95-422F-8783-3DA598F78E9F}"/>
                </a:ext>
              </a:extLst>
            </p:cNvPr>
            <p:cNvSpPr txBox="1"/>
            <p:nvPr/>
          </p:nvSpPr>
          <p:spPr>
            <a:xfrm>
              <a:off x="988617" y="3772223"/>
              <a:ext cx="380406"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IP</a:t>
              </a:r>
            </a:p>
          </p:txBody>
        </p:sp>
        <p:cxnSp>
          <p:nvCxnSpPr>
            <p:cNvPr id="1317" name="Conector recto de flecha 43">
              <a:extLst>
                <a:ext uri="{FF2B5EF4-FFF2-40B4-BE49-F238E27FC236}">
                  <a16:creationId xmlns:a16="http://schemas.microsoft.com/office/drawing/2014/main" id="{45392786-A419-445D-80DF-D19A32170B0A}"/>
                </a:ext>
              </a:extLst>
            </p:cNvPr>
            <p:cNvCxnSpPr>
              <a:cxnSpLocks/>
            </p:cNvCxnSpPr>
            <p:nvPr/>
          </p:nvCxnSpPr>
          <p:spPr>
            <a:xfrm>
              <a:off x="2611826" y="5627523"/>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8" name="Conector recto de flecha 44">
              <a:extLst>
                <a:ext uri="{FF2B5EF4-FFF2-40B4-BE49-F238E27FC236}">
                  <a16:creationId xmlns:a16="http://schemas.microsoft.com/office/drawing/2014/main" id="{B5566E26-C48A-4D0D-8FD8-D90A26C7CB3D}"/>
                </a:ext>
              </a:extLst>
            </p:cNvPr>
            <p:cNvCxnSpPr>
              <a:cxnSpLocks/>
            </p:cNvCxnSpPr>
            <p:nvPr/>
          </p:nvCxnSpPr>
          <p:spPr>
            <a:xfrm>
              <a:off x="2681977" y="4702250"/>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4" name="Conector recto de flecha 44">
              <a:extLst>
                <a:ext uri="{FF2B5EF4-FFF2-40B4-BE49-F238E27FC236}">
                  <a16:creationId xmlns:a16="http://schemas.microsoft.com/office/drawing/2014/main" id="{4C24CD53-7EB0-47FC-B4D5-98D8E50DE823}"/>
                </a:ext>
              </a:extLst>
            </p:cNvPr>
            <p:cNvCxnSpPr>
              <a:cxnSpLocks/>
            </p:cNvCxnSpPr>
            <p:nvPr/>
          </p:nvCxnSpPr>
          <p:spPr>
            <a:xfrm>
              <a:off x="-1153713" y="4829392"/>
              <a:ext cx="2764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19" name="TextBox 829"/>
          <p:cNvSpPr txBox="1"/>
          <p:nvPr/>
        </p:nvSpPr>
        <p:spPr>
          <a:xfrm>
            <a:off x="10406760" y="21459824"/>
            <a:ext cx="492443" cy="369332"/>
          </a:xfrm>
          <a:prstGeom prst="rect">
            <a:avLst/>
          </a:prstGeom>
          <a:noFill/>
        </p:spPr>
        <p:txBody>
          <a:bodyPr wrap="none" rtlCol="0">
            <a:spAutoFit/>
          </a:bodyPr>
          <a:lstStyle/>
          <a:p>
            <a:r>
              <a:rPr lang="de-AT" sz="1800" b="1" dirty="0"/>
              <a:t>D) </a:t>
            </a:r>
          </a:p>
        </p:txBody>
      </p:sp>
      <p:sp>
        <p:nvSpPr>
          <p:cNvPr id="1320" name="TextBox 829"/>
          <p:cNvSpPr txBox="1"/>
          <p:nvPr/>
        </p:nvSpPr>
        <p:spPr>
          <a:xfrm>
            <a:off x="10406760" y="24460220"/>
            <a:ext cx="479618" cy="369332"/>
          </a:xfrm>
          <a:prstGeom prst="rect">
            <a:avLst/>
          </a:prstGeom>
          <a:noFill/>
        </p:spPr>
        <p:txBody>
          <a:bodyPr wrap="none" rtlCol="0">
            <a:spAutoFit/>
          </a:bodyPr>
          <a:lstStyle/>
          <a:p>
            <a:r>
              <a:rPr lang="de-AT" sz="1800" b="1" dirty="0"/>
              <a:t>E) </a:t>
            </a:r>
          </a:p>
        </p:txBody>
      </p:sp>
      <p:grpSp>
        <p:nvGrpSpPr>
          <p:cNvPr id="1343" name="Grupo 13"/>
          <p:cNvGrpSpPr/>
          <p:nvPr/>
        </p:nvGrpSpPr>
        <p:grpSpPr>
          <a:xfrm>
            <a:off x="10344109" y="21602700"/>
            <a:ext cx="4953999" cy="595224"/>
            <a:chOff x="6407700" y="237409"/>
            <a:chExt cx="4933589" cy="574806"/>
          </a:xfrm>
        </p:grpSpPr>
        <p:sp>
          <p:nvSpPr>
            <p:cNvPr id="1344" name="170 Rectángulo redondeado">
              <a:extLst>
                <a:ext uri="{FF2B5EF4-FFF2-40B4-BE49-F238E27FC236}">
                  <a16:creationId xmlns:a16="http://schemas.microsoft.com/office/drawing/2014/main" id="{4A557FEB-8F94-40B9-9F57-10660417E156}"/>
                </a:ext>
              </a:extLst>
            </p:cNvPr>
            <p:cNvSpPr/>
            <p:nvPr/>
          </p:nvSpPr>
          <p:spPr>
            <a:xfrm>
              <a:off x="9815701" y="470903"/>
              <a:ext cx="1073150"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345" name="171 CuadroTexto">
              <a:extLst>
                <a:ext uri="{FF2B5EF4-FFF2-40B4-BE49-F238E27FC236}">
                  <a16:creationId xmlns:a16="http://schemas.microsoft.com/office/drawing/2014/main" id="{510EE048-1055-41CD-9942-74948084B0CD}"/>
                </a:ext>
              </a:extLst>
            </p:cNvPr>
            <p:cNvSpPr txBox="1">
              <a:spLocks noChangeArrowheads="1"/>
            </p:cNvSpPr>
            <p:nvPr/>
          </p:nvSpPr>
          <p:spPr bwMode="auto">
            <a:xfrm>
              <a:off x="6407700" y="437565"/>
              <a:ext cx="114190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s-ES" altLang="es-ES" sz="1050" b="1" dirty="0">
                  <a:latin typeface="Arial" panose="020B0604020202020204" pitchFamily="34" charset="0"/>
                </a:rPr>
                <a:t>MNT-HA ΔNt2</a:t>
              </a:r>
            </a:p>
          </p:txBody>
        </p:sp>
        <p:sp>
          <p:nvSpPr>
            <p:cNvPr id="1346" name="172 CuadroTexto">
              <a:extLst>
                <a:ext uri="{FF2B5EF4-FFF2-40B4-BE49-F238E27FC236}">
                  <a16:creationId xmlns:a16="http://schemas.microsoft.com/office/drawing/2014/main" id="{54D04D23-7743-4458-A83D-346F7F35C94D}"/>
                </a:ext>
              </a:extLst>
            </p:cNvPr>
            <p:cNvSpPr txBox="1">
              <a:spLocks noChangeArrowheads="1"/>
            </p:cNvSpPr>
            <p:nvPr/>
          </p:nvSpPr>
          <p:spPr bwMode="auto">
            <a:xfrm>
              <a:off x="10766615" y="628065"/>
              <a:ext cx="363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591</a:t>
              </a:r>
            </a:p>
          </p:txBody>
        </p:sp>
        <p:sp>
          <p:nvSpPr>
            <p:cNvPr id="1347" name="173 CuadroTexto">
              <a:extLst>
                <a:ext uri="{FF2B5EF4-FFF2-40B4-BE49-F238E27FC236}">
                  <a16:creationId xmlns:a16="http://schemas.microsoft.com/office/drawing/2014/main" id="{3A217114-80FF-430C-9375-BD5AB8A28ACF}"/>
                </a:ext>
              </a:extLst>
            </p:cNvPr>
            <p:cNvSpPr txBox="1">
              <a:spLocks noChangeArrowheads="1"/>
            </p:cNvSpPr>
            <p:nvPr/>
          </p:nvSpPr>
          <p:spPr bwMode="auto">
            <a:xfrm>
              <a:off x="10834063" y="277206"/>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dirty="0">
                  <a:latin typeface="Arial" panose="020B0604020202020204" pitchFamily="34" charset="0"/>
                </a:rPr>
                <a:t>HA</a:t>
              </a:r>
            </a:p>
          </p:txBody>
        </p:sp>
        <p:sp>
          <p:nvSpPr>
            <p:cNvPr id="1348" name="174 Rectángulo redondeado">
              <a:extLst>
                <a:ext uri="{FF2B5EF4-FFF2-40B4-BE49-F238E27FC236}">
                  <a16:creationId xmlns:a16="http://schemas.microsoft.com/office/drawing/2014/main" id="{BDA6DE7E-6C1C-4E40-8CD7-0C6E70B8E792}"/>
                </a:ext>
              </a:extLst>
            </p:cNvPr>
            <p:cNvSpPr/>
            <p:nvPr/>
          </p:nvSpPr>
          <p:spPr>
            <a:xfrm>
              <a:off x="10893614" y="467728"/>
              <a:ext cx="190500" cy="152400"/>
            </a:xfrm>
            <a:prstGeom prst="roundRect">
              <a:avLst/>
            </a:prstGeom>
            <a:solidFill>
              <a:schemeClr val="tx1">
                <a:lumMod val="95000"/>
                <a:lumOff val="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349" name="175 CuadroTexto">
              <a:extLst>
                <a:ext uri="{FF2B5EF4-FFF2-40B4-BE49-F238E27FC236}">
                  <a16:creationId xmlns:a16="http://schemas.microsoft.com/office/drawing/2014/main" id="{899B6B74-1B97-4722-886A-68ED5A7297B8}"/>
                </a:ext>
              </a:extLst>
            </p:cNvPr>
            <p:cNvSpPr txBox="1">
              <a:spLocks noChangeArrowheads="1"/>
            </p:cNvSpPr>
            <p:nvPr/>
          </p:nvSpPr>
          <p:spPr bwMode="auto">
            <a:xfrm>
              <a:off x="10977751" y="628065"/>
              <a:ext cx="363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dirty="0">
                  <a:latin typeface="Arial" panose="020B0604020202020204" pitchFamily="34" charset="0"/>
                </a:rPr>
                <a:t>600</a:t>
              </a:r>
            </a:p>
          </p:txBody>
        </p:sp>
        <p:cxnSp>
          <p:nvCxnSpPr>
            <p:cNvPr id="1350" name="177 Conector recto">
              <a:extLst>
                <a:ext uri="{FF2B5EF4-FFF2-40B4-BE49-F238E27FC236}">
                  <a16:creationId xmlns:a16="http://schemas.microsoft.com/office/drawing/2014/main" id="{38A116A1-4DDE-40BE-9A08-B1E587A30EF7}"/>
                </a:ext>
              </a:extLst>
            </p:cNvPr>
            <p:cNvCxnSpPr/>
            <p:nvPr/>
          </p:nvCxnSpPr>
          <p:spPr>
            <a:xfrm>
              <a:off x="7405877" y="553453"/>
              <a:ext cx="2390775" cy="0"/>
            </a:xfrm>
            <a:prstGeom prst="line">
              <a:avLst/>
            </a:prstGeom>
          </p:spPr>
          <p:style>
            <a:lnRef idx="1">
              <a:schemeClr val="dk1"/>
            </a:lnRef>
            <a:fillRef idx="0">
              <a:schemeClr val="dk1"/>
            </a:fillRef>
            <a:effectRef idx="0">
              <a:schemeClr val="dk1"/>
            </a:effectRef>
            <a:fontRef idx="minor">
              <a:schemeClr val="tx1"/>
            </a:fontRef>
          </p:style>
        </p:cxnSp>
        <p:sp>
          <p:nvSpPr>
            <p:cNvPr id="1351" name="178 CuadroTexto">
              <a:extLst>
                <a:ext uri="{FF2B5EF4-FFF2-40B4-BE49-F238E27FC236}">
                  <a16:creationId xmlns:a16="http://schemas.microsoft.com/office/drawing/2014/main" id="{F8DD461C-60BE-430A-A338-CBC8E742B8D5}"/>
                </a:ext>
              </a:extLst>
            </p:cNvPr>
            <p:cNvSpPr txBox="1">
              <a:spLocks noChangeArrowheads="1"/>
            </p:cNvSpPr>
            <p:nvPr/>
          </p:nvSpPr>
          <p:spPr bwMode="auto">
            <a:xfrm>
              <a:off x="9680765" y="628065"/>
              <a:ext cx="733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301    </a:t>
              </a:r>
            </a:p>
          </p:txBody>
        </p:sp>
        <p:sp>
          <p:nvSpPr>
            <p:cNvPr id="1352" name="179 Rectángulo redondeado">
              <a:extLst>
                <a:ext uri="{FF2B5EF4-FFF2-40B4-BE49-F238E27FC236}">
                  <a16:creationId xmlns:a16="http://schemas.microsoft.com/office/drawing/2014/main" id="{D42DC4E4-3FAE-4B67-AD9C-2AD4AB728C7D}"/>
                </a:ext>
              </a:extLst>
            </p:cNvPr>
            <p:cNvSpPr/>
            <p:nvPr/>
          </p:nvSpPr>
          <p:spPr>
            <a:xfrm>
              <a:off x="9564876" y="470904"/>
              <a:ext cx="241300" cy="153987"/>
            </a:xfrm>
            <a:prstGeom prst="roundRect">
              <a:avLst/>
            </a:prstGeom>
            <a:pattFill prst="ltVert">
              <a:fgClr>
                <a:schemeClr val="bg1">
                  <a:lumMod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353" name="180 CuadroTexto">
              <a:extLst>
                <a:ext uri="{FF2B5EF4-FFF2-40B4-BE49-F238E27FC236}">
                  <a16:creationId xmlns:a16="http://schemas.microsoft.com/office/drawing/2014/main" id="{F83387D7-6340-427D-A71A-FB2BE0173115}"/>
                </a:ext>
              </a:extLst>
            </p:cNvPr>
            <p:cNvSpPr txBox="1">
              <a:spLocks noChangeArrowheads="1"/>
            </p:cNvSpPr>
            <p:nvPr/>
          </p:nvSpPr>
          <p:spPr bwMode="auto">
            <a:xfrm>
              <a:off x="9393427" y="628065"/>
              <a:ext cx="733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273    </a:t>
              </a:r>
            </a:p>
          </p:txBody>
        </p:sp>
        <p:sp>
          <p:nvSpPr>
            <p:cNvPr id="1354" name="CuadroTexto 242">
              <a:extLst>
                <a:ext uri="{FF2B5EF4-FFF2-40B4-BE49-F238E27FC236}">
                  <a16:creationId xmlns:a16="http://schemas.microsoft.com/office/drawing/2014/main" id="{6614D0D9-90C1-4097-814B-0AD9EB29E908}"/>
                </a:ext>
              </a:extLst>
            </p:cNvPr>
            <p:cNvSpPr txBox="1"/>
            <p:nvPr/>
          </p:nvSpPr>
          <p:spPr>
            <a:xfrm>
              <a:off x="9519441" y="237409"/>
              <a:ext cx="309700" cy="215444"/>
            </a:xfrm>
            <a:prstGeom prst="rect">
              <a:avLst/>
            </a:prstGeom>
            <a:noFill/>
          </p:spPr>
          <p:txBody>
            <a:bodyPr wrap="none" rtlCol="0">
              <a:spAutoFit/>
            </a:bodyPr>
            <a:lstStyle/>
            <a:p>
              <a:r>
                <a:rPr lang="es-ES" sz="800" b="1" dirty="0">
                  <a:latin typeface="Arial" panose="020B0604020202020204" pitchFamily="34" charset="0"/>
                  <a:cs typeface="Arial" panose="020B0604020202020204" pitchFamily="34" charset="0"/>
                </a:rPr>
                <a:t>LZ</a:t>
              </a:r>
            </a:p>
          </p:txBody>
        </p:sp>
      </p:grpSp>
      <p:grpSp>
        <p:nvGrpSpPr>
          <p:cNvPr id="1355" name="1354 Grupo"/>
          <p:cNvGrpSpPr/>
          <p:nvPr/>
        </p:nvGrpSpPr>
        <p:grpSpPr>
          <a:xfrm>
            <a:off x="15416245" y="21602700"/>
            <a:ext cx="4929184" cy="573287"/>
            <a:chOff x="5843553" y="3241351"/>
            <a:chExt cx="4908877" cy="553621"/>
          </a:xfrm>
        </p:grpSpPr>
        <p:sp>
          <p:nvSpPr>
            <p:cNvPr id="1356" name="155 Rectángulo redondeado"/>
            <p:cNvSpPr/>
            <p:nvPr/>
          </p:nvSpPr>
          <p:spPr>
            <a:xfrm>
              <a:off x="9226842" y="3453660"/>
              <a:ext cx="1073150"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357" name="157 CuadroTexto"/>
            <p:cNvSpPr txBox="1">
              <a:spLocks noChangeArrowheads="1"/>
            </p:cNvSpPr>
            <p:nvPr/>
          </p:nvSpPr>
          <p:spPr bwMode="auto">
            <a:xfrm>
              <a:off x="10177756" y="3610822"/>
              <a:ext cx="363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591</a:t>
              </a:r>
            </a:p>
          </p:txBody>
        </p:sp>
        <p:sp>
          <p:nvSpPr>
            <p:cNvPr id="1358" name="162 CuadroTexto"/>
            <p:cNvSpPr txBox="1">
              <a:spLocks noChangeArrowheads="1"/>
            </p:cNvSpPr>
            <p:nvPr/>
          </p:nvSpPr>
          <p:spPr bwMode="auto">
            <a:xfrm>
              <a:off x="10243822" y="3241351"/>
              <a:ext cx="3806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dirty="0">
                  <a:latin typeface="Arial" panose="020B0604020202020204" pitchFamily="34" charset="0"/>
                </a:rPr>
                <a:t>HA</a:t>
              </a:r>
            </a:p>
          </p:txBody>
        </p:sp>
        <p:sp>
          <p:nvSpPr>
            <p:cNvPr id="1359" name="163 Rectángulo redondeado"/>
            <p:cNvSpPr/>
            <p:nvPr/>
          </p:nvSpPr>
          <p:spPr>
            <a:xfrm>
              <a:off x="10307190" y="3461670"/>
              <a:ext cx="190500" cy="152400"/>
            </a:xfrm>
            <a:prstGeom prst="roundRect">
              <a:avLst/>
            </a:prstGeom>
            <a:solidFill>
              <a:schemeClr val="tx1">
                <a:lumMod val="95000"/>
                <a:lumOff val="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360" name="164 CuadroTexto"/>
            <p:cNvSpPr txBox="1">
              <a:spLocks noChangeArrowheads="1"/>
            </p:cNvSpPr>
            <p:nvPr/>
          </p:nvSpPr>
          <p:spPr bwMode="auto">
            <a:xfrm>
              <a:off x="10388892" y="3610822"/>
              <a:ext cx="363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600</a:t>
              </a:r>
            </a:p>
          </p:txBody>
        </p:sp>
        <p:cxnSp>
          <p:nvCxnSpPr>
            <p:cNvPr id="1361" name="166 Conector recto"/>
            <p:cNvCxnSpPr/>
            <p:nvPr/>
          </p:nvCxnSpPr>
          <p:spPr>
            <a:xfrm>
              <a:off x="6817018" y="3536210"/>
              <a:ext cx="2390775" cy="0"/>
            </a:xfrm>
            <a:prstGeom prst="line">
              <a:avLst/>
            </a:prstGeom>
          </p:spPr>
          <p:style>
            <a:lnRef idx="1">
              <a:schemeClr val="dk1"/>
            </a:lnRef>
            <a:fillRef idx="0">
              <a:schemeClr val="dk1"/>
            </a:fillRef>
            <a:effectRef idx="0">
              <a:schemeClr val="dk1"/>
            </a:effectRef>
            <a:fontRef idx="minor">
              <a:schemeClr val="tx1"/>
            </a:fontRef>
          </p:style>
        </p:cxnSp>
        <p:sp>
          <p:nvSpPr>
            <p:cNvPr id="1362" name="169 CuadroTexto"/>
            <p:cNvSpPr txBox="1">
              <a:spLocks noChangeArrowheads="1"/>
            </p:cNvSpPr>
            <p:nvPr/>
          </p:nvSpPr>
          <p:spPr bwMode="auto">
            <a:xfrm>
              <a:off x="9091906" y="3610822"/>
              <a:ext cx="733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dirty="0">
                  <a:latin typeface="Arial" panose="020B0604020202020204" pitchFamily="34" charset="0"/>
                </a:rPr>
                <a:t>301    </a:t>
              </a:r>
            </a:p>
          </p:txBody>
        </p:sp>
        <p:sp>
          <p:nvSpPr>
            <p:cNvPr id="1363" name="156 CuadroTexto"/>
            <p:cNvSpPr txBox="1">
              <a:spLocks noChangeArrowheads="1"/>
            </p:cNvSpPr>
            <p:nvPr/>
          </p:nvSpPr>
          <p:spPr bwMode="auto">
            <a:xfrm>
              <a:off x="5843553" y="3415704"/>
              <a:ext cx="10858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s-ES" altLang="es-ES" sz="1050" b="1" dirty="0">
                  <a:latin typeface="Arial" panose="020B0604020202020204" pitchFamily="34" charset="0"/>
                </a:rPr>
                <a:t>MNT-HA ΔNt1 </a:t>
              </a:r>
            </a:p>
          </p:txBody>
        </p:sp>
      </p:grpSp>
      <p:grpSp>
        <p:nvGrpSpPr>
          <p:cNvPr id="5" name="Grupo 4"/>
          <p:cNvGrpSpPr/>
          <p:nvPr/>
        </p:nvGrpSpPr>
        <p:grpSpPr>
          <a:xfrm>
            <a:off x="16274033" y="19561106"/>
            <a:ext cx="2928958" cy="1255776"/>
            <a:chOff x="17233507" y="19561106"/>
            <a:chExt cx="2928958" cy="1255776"/>
          </a:xfrm>
        </p:grpSpPr>
        <p:sp>
          <p:nvSpPr>
            <p:cNvPr id="1193" name="Elipse 93"/>
            <p:cNvSpPr/>
            <p:nvPr/>
          </p:nvSpPr>
          <p:spPr>
            <a:xfrm>
              <a:off x="18653480" y="20388254"/>
              <a:ext cx="769488" cy="354487"/>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94" name="Redondear rectángulo de esquina diagonal 94"/>
            <p:cNvSpPr/>
            <p:nvPr/>
          </p:nvSpPr>
          <p:spPr>
            <a:xfrm>
              <a:off x="19417068" y="20573931"/>
              <a:ext cx="319221" cy="174215"/>
            </a:xfrm>
            <a:prstGeom prst="round2DiagRect">
              <a:avLst>
                <a:gd name="adj1" fmla="val 37321"/>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1195" name="CuadroTexto 95"/>
            <p:cNvSpPr txBox="1"/>
            <p:nvPr/>
          </p:nvSpPr>
          <p:spPr>
            <a:xfrm>
              <a:off x="19392203" y="20505195"/>
              <a:ext cx="457336" cy="155112"/>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MT</a:t>
              </a:r>
              <a:endParaRPr lang="es-ES" sz="800" b="1" dirty="0">
                <a:latin typeface="Arial" panose="020B0604020202020204" pitchFamily="34" charset="0"/>
                <a:cs typeface="Arial" panose="020B0604020202020204" pitchFamily="34" charset="0"/>
              </a:endParaRPr>
            </a:p>
          </p:txBody>
        </p:sp>
        <p:sp>
          <p:nvSpPr>
            <p:cNvPr id="1196" name="CuadroTexto 96"/>
            <p:cNvSpPr txBox="1"/>
            <p:nvPr/>
          </p:nvSpPr>
          <p:spPr>
            <a:xfrm>
              <a:off x="18803850" y="20499110"/>
              <a:ext cx="514131" cy="200055"/>
            </a:xfrm>
            <a:prstGeom prst="rect">
              <a:avLst/>
            </a:prstGeom>
            <a:noFill/>
          </p:spPr>
          <p:txBody>
            <a:bodyPr wrap="square" rtlCol="0">
              <a:spAutoFit/>
            </a:bodyPr>
            <a:lstStyle/>
            <a:p>
              <a:r>
                <a:rPr lang="es-ES" sz="700" b="1" dirty="0">
                  <a:latin typeface="Arial" panose="020B0604020202020204" pitchFamily="34" charset="0"/>
                  <a:cs typeface="Arial" panose="020B0604020202020204" pitchFamily="34" charset="0"/>
                </a:rPr>
                <a:t>CCDC6</a:t>
              </a:r>
              <a:endParaRPr lang="es-ES" sz="100" b="1" dirty="0">
                <a:latin typeface="Arial" panose="020B0604020202020204" pitchFamily="34" charset="0"/>
                <a:cs typeface="Arial" panose="020B0604020202020204" pitchFamily="34" charset="0"/>
              </a:endParaRPr>
            </a:p>
          </p:txBody>
        </p:sp>
        <p:grpSp>
          <p:nvGrpSpPr>
            <p:cNvPr id="1197" name="Grupo 13"/>
            <p:cNvGrpSpPr/>
            <p:nvPr/>
          </p:nvGrpSpPr>
          <p:grpSpPr>
            <a:xfrm>
              <a:off x="17468415" y="19641719"/>
              <a:ext cx="560657" cy="451367"/>
              <a:chOff x="7017728" y="1913800"/>
              <a:chExt cx="608799" cy="448159"/>
            </a:xfrm>
          </p:grpSpPr>
          <p:sp>
            <p:nvSpPr>
              <p:cNvPr id="1201" name="CuadroTexto 104"/>
              <p:cNvSpPr txBox="1"/>
              <p:nvPr/>
            </p:nvSpPr>
            <p:spPr>
              <a:xfrm>
                <a:off x="7288389" y="2131308"/>
                <a:ext cx="314631" cy="192069"/>
              </a:xfrm>
              <a:prstGeom prst="rect">
                <a:avLst/>
              </a:prstGeom>
              <a:noFill/>
            </p:spPr>
            <p:txBody>
              <a:bodyPr wrap="none" rtlCol="0">
                <a:spAutoFit/>
              </a:bodyPr>
              <a:lstStyle/>
              <a:p>
                <a:r>
                  <a:rPr lang="es-ES" sz="800" b="1" dirty="0">
                    <a:latin typeface="Arial" panose="020B0604020202020204" pitchFamily="34" charset="0"/>
                    <a:cs typeface="Arial" panose="020B0604020202020204" pitchFamily="34" charset="0"/>
                  </a:rPr>
                  <a:t>HA</a:t>
                </a:r>
              </a:p>
            </p:txBody>
          </p:sp>
          <p:sp>
            <p:nvSpPr>
              <p:cNvPr id="1202" name="Triángulo isósceles 121"/>
              <p:cNvSpPr/>
              <p:nvPr/>
            </p:nvSpPr>
            <p:spPr>
              <a:xfrm rot="18513599">
                <a:off x="7239552" y="2055915"/>
                <a:ext cx="339922" cy="268247"/>
              </a:xfrm>
              <a:prstGeom prst="triangle">
                <a:avLst>
                  <a:gd name="adj" fmla="val 48602"/>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203" name="CuadroTexto 125"/>
              <p:cNvSpPr txBox="1"/>
              <p:nvPr/>
            </p:nvSpPr>
            <p:spPr>
              <a:xfrm>
                <a:off x="7244977" y="2132767"/>
                <a:ext cx="381550" cy="229192"/>
              </a:xfrm>
              <a:prstGeom prst="rect">
                <a:avLst/>
              </a:prstGeom>
              <a:noFill/>
            </p:spPr>
            <p:txBody>
              <a:bodyPr wrap="none" rtlCol="0">
                <a:spAutoFit/>
              </a:bodyPr>
              <a:lstStyle/>
              <a:p>
                <a:r>
                  <a:rPr lang="es-ES" sz="900" b="1" dirty="0">
                    <a:latin typeface="Arial" panose="020B0604020202020204" pitchFamily="34" charset="0"/>
                    <a:cs typeface="Arial" panose="020B0604020202020204" pitchFamily="34" charset="0"/>
                  </a:rPr>
                  <a:t>HA</a:t>
                </a:r>
                <a:endParaRPr lang="es-ES" sz="700" b="1" dirty="0">
                  <a:latin typeface="Arial" panose="020B0604020202020204" pitchFamily="34" charset="0"/>
                  <a:cs typeface="Arial" panose="020B0604020202020204" pitchFamily="34" charset="0"/>
                </a:endParaRPr>
              </a:p>
            </p:txBody>
          </p:sp>
          <p:cxnSp>
            <p:nvCxnSpPr>
              <p:cNvPr id="1204" name="Conector recto 126"/>
              <p:cNvCxnSpPr/>
              <p:nvPr/>
            </p:nvCxnSpPr>
            <p:spPr>
              <a:xfrm>
                <a:off x="7201783" y="2054737"/>
                <a:ext cx="70504" cy="20024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5" name="Conector recto 127"/>
              <p:cNvCxnSpPr/>
              <p:nvPr/>
            </p:nvCxnSpPr>
            <p:spPr>
              <a:xfrm>
                <a:off x="7201779" y="2054737"/>
                <a:ext cx="21152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6" name="Conector recto 128"/>
              <p:cNvCxnSpPr/>
              <p:nvPr/>
            </p:nvCxnSpPr>
            <p:spPr>
              <a:xfrm flipH="1" flipV="1">
                <a:off x="7017728" y="1913800"/>
                <a:ext cx="188691" cy="1596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98" name="CuadroTexto 109">
              <a:extLst>
                <a:ext uri="{FF2B5EF4-FFF2-40B4-BE49-F238E27FC236}">
                  <a16:creationId xmlns:a16="http://schemas.microsoft.com/office/drawing/2014/main" id="{977D7C7C-BBB8-4712-B0E7-E82D76A135D4}"/>
                </a:ext>
              </a:extLst>
            </p:cNvPr>
            <p:cNvSpPr txBox="1"/>
            <p:nvPr/>
          </p:nvSpPr>
          <p:spPr>
            <a:xfrm>
              <a:off x="18034881" y="20076567"/>
              <a:ext cx="684803" cy="369332"/>
            </a:xfrm>
            <a:prstGeom prst="rect">
              <a:avLst/>
            </a:prstGeom>
            <a:noFill/>
            <a:ln w="19050">
              <a:noFill/>
            </a:ln>
          </p:spPr>
          <p:txBody>
            <a:bodyPr wrap="none" rtlCol="0">
              <a:spAutoFit/>
            </a:bodyPr>
            <a:lstStyle/>
            <a:p>
              <a:r>
                <a:rPr lang="es-ES" sz="1800" dirty="0">
                  <a:latin typeface="Arial" panose="020B0604020202020204" pitchFamily="34" charset="0"/>
                  <a:cs typeface="Arial" panose="020B0604020202020204" pitchFamily="34" charset="0"/>
                </a:rPr>
                <a:t>MNT</a:t>
              </a:r>
              <a:endParaRPr lang="es-ES" sz="700" dirty="0">
                <a:latin typeface="Arial" panose="020B0604020202020204" pitchFamily="34" charset="0"/>
                <a:cs typeface="Arial" panose="020B0604020202020204" pitchFamily="34" charset="0"/>
              </a:endParaRPr>
            </a:p>
          </p:txBody>
        </p:sp>
        <p:sp>
          <p:nvSpPr>
            <p:cNvPr id="1199" name="Rectángulo redondeado 110"/>
            <p:cNvSpPr/>
            <p:nvPr/>
          </p:nvSpPr>
          <p:spPr>
            <a:xfrm>
              <a:off x="17916199" y="19973796"/>
              <a:ext cx="815841" cy="501283"/>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72" name="Rectángulo 118"/>
            <p:cNvSpPr/>
            <p:nvPr/>
          </p:nvSpPr>
          <p:spPr>
            <a:xfrm>
              <a:off x="17233507" y="19561106"/>
              <a:ext cx="2928958" cy="12557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n>
                  <a:solidFill>
                    <a:srgbClr val="C00000"/>
                  </a:solidFill>
                </a:ln>
              </a:endParaRPr>
            </a:p>
          </p:txBody>
        </p:sp>
      </p:grpSp>
      <p:grpSp>
        <p:nvGrpSpPr>
          <p:cNvPr id="641" name="640 Grupo"/>
          <p:cNvGrpSpPr/>
          <p:nvPr/>
        </p:nvGrpSpPr>
        <p:grpSpPr>
          <a:xfrm>
            <a:off x="19845363" y="22204312"/>
            <a:ext cx="3000396" cy="1255776"/>
            <a:chOff x="19836576" y="22174204"/>
            <a:chExt cx="3000396" cy="1255776"/>
          </a:xfrm>
        </p:grpSpPr>
        <p:sp>
          <p:nvSpPr>
            <p:cNvPr id="1365" name="Triángulo isósceles 245">
              <a:extLst>
                <a:ext uri="{FF2B5EF4-FFF2-40B4-BE49-F238E27FC236}">
                  <a16:creationId xmlns:a16="http://schemas.microsoft.com/office/drawing/2014/main" id="{E553ED5B-71E5-441A-9189-26CFE7F0BED9}"/>
                </a:ext>
              </a:extLst>
            </p:cNvPr>
            <p:cNvSpPr/>
            <p:nvPr/>
          </p:nvSpPr>
          <p:spPr>
            <a:xfrm rot="18513599">
              <a:off x="20159253" y="22416089"/>
              <a:ext cx="426816" cy="288518"/>
            </a:xfrm>
            <a:prstGeom prst="triangl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1400"/>
            </a:p>
          </p:txBody>
        </p:sp>
        <p:sp>
          <p:nvSpPr>
            <p:cNvPr id="1366" name="CuadroTexto 246">
              <a:extLst>
                <a:ext uri="{FF2B5EF4-FFF2-40B4-BE49-F238E27FC236}">
                  <a16:creationId xmlns:a16="http://schemas.microsoft.com/office/drawing/2014/main" id="{F7FBC59C-C4E0-4DF7-9060-B5F6CF5812E4}"/>
                </a:ext>
              </a:extLst>
            </p:cNvPr>
            <p:cNvSpPr txBox="1"/>
            <p:nvPr/>
          </p:nvSpPr>
          <p:spPr>
            <a:xfrm>
              <a:off x="20225878" y="22496083"/>
              <a:ext cx="467954"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HA</a:t>
              </a:r>
              <a:endParaRPr lang="es-ES" sz="600" b="1" dirty="0">
                <a:latin typeface="Arial" panose="020B0604020202020204" pitchFamily="34" charset="0"/>
                <a:cs typeface="Arial" panose="020B0604020202020204" pitchFamily="34" charset="0"/>
              </a:endParaRPr>
            </a:p>
          </p:txBody>
        </p:sp>
        <p:sp>
          <p:nvSpPr>
            <p:cNvPr id="1367" name="Elipse 247">
              <a:extLst>
                <a:ext uri="{FF2B5EF4-FFF2-40B4-BE49-F238E27FC236}">
                  <a16:creationId xmlns:a16="http://schemas.microsoft.com/office/drawing/2014/main" id="{FD8F8605-E9AE-4332-8167-A5257A784017}"/>
                </a:ext>
              </a:extLst>
            </p:cNvPr>
            <p:cNvSpPr/>
            <p:nvPr/>
          </p:nvSpPr>
          <p:spPr>
            <a:xfrm>
              <a:off x="21149425" y="22766057"/>
              <a:ext cx="975361" cy="57418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368" name="Redondear rectángulo de esquina diagonal 113">
              <a:extLst>
                <a:ext uri="{FF2B5EF4-FFF2-40B4-BE49-F238E27FC236}">
                  <a16:creationId xmlns:a16="http://schemas.microsoft.com/office/drawing/2014/main" id="{7B2EBA75-853C-465C-A461-63B4408801D0}"/>
                </a:ext>
              </a:extLst>
            </p:cNvPr>
            <p:cNvSpPr/>
            <p:nvPr/>
          </p:nvSpPr>
          <p:spPr>
            <a:xfrm>
              <a:off x="22173209" y="23027658"/>
              <a:ext cx="428741" cy="273126"/>
            </a:xfrm>
            <a:prstGeom prst="round2DiagRect">
              <a:avLst>
                <a:gd name="adj1" fmla="val 37321"/>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400" dirty="0"/>
            </a:p>
          </p:txBody>
        </p:sp>
        <p:sp>
          <p:nvSpPr>
            <p:cNvPr id="1369" name="CuadroTexto 249">
              <a:extLst>
                <a:ext uri="{FF2B5EF4-FFF2-40B4-BE49-F238E27FC236}">
                  <a16:creationId xmlns:a16="http://schemas.microsoft.com/office/drawing/2014/main" id="{A3FCB98B-632A-41A7-8DAF-9B816CE7F941}"/>
                </a:ext>
              </a:extLst>
            </p:cNvPr>
            <p:cNvSpPr txBox="1"/>
            <p:nvPr/>
          </p:nvSpPr>
          <p:spPr>
            <a:xfrm>
              <a:off x="22172627" y="23100729"/>
              <a:ext cx="647850" cy="200055"/>
            </a:xfrm>
            <a:prstGeom prst="rect">
              <a:avLst/>
            </a:prstGeom>
            <a:noFill/>
          </p:spPr>
          <p:txBody>
            <a:bodyPr wrap="square" rtlCol="0">
              <a:spAutoFit/>
            </a:bodyPr>
            <a:lstStyle/>
            <a:p>
              <a:r>
                <a:rPr lang="es-ES" sz="700" b="1" dirty="0">
                  <a:latin typeface="Arial" panose="020B0604020202020204" pitchFamily="34" charset="0"/>
                  <a:cs typeface="Arial" panose="020B0604020202020204" pitchFamily="34" charset="0"/>
                </a:rPr>
                <a:t>MT</a:t>
              </a:r>
            </a:p>
          </p:txBody>
        </p:sp>
        <p:sp>
          <p:nvSpPr>
            <p:cNvPr id="1370" name="CuadroTexto 250">
              <a:extLst>
                <a:ext uri="{FF2B5EF4-FFF2-40B4-BE49-F238E27FC236}">
                  <a16:creationId xmlns:a16="http://schemas.microsoft.com/office/drawing/2014/main" id="{9FBE3C53-6E7B-491A-91E0-16CD2F47F0F4}"/>
                </a:ext>
              </a:extLst>
            </p:cNvPr>
            <p:cNvSpPr txBox="1"/>
            <p:nvPr/>
          </p:nvSpPr>
          <p:spPr>
            <a:xfrm>
              <a:off x="21294736" y="22951023"/>
              <a:ext cx="684979"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endParaRPr lang="es-ES" sz="800" b="1" dirty="0">
                <a:latin typeface="Arial" panose="020B0604020202020204" pitchFamily="34" charset="0"/>
                <a:cs typeface="Arial" panose="020B0604020202020204" pitchFamily="34" charset="0"/>
              </a:endParaRPr>
            </a:p>
          </p:txBody>
        </p:sp>
        <p:grpSp>
          <p:nvGrpSpPr>
            <p:cNvPr id="1371" name="121 Grupo"/>
            <p:cNvGrpSpPr/>
            <p:nvPr/>
          </p:nvGrpSpPr>
          <p:grpSpPr>
            <a:xfrm>
              <a:off x="19979452" y="22215514"/>
              <a:ext cx="348680" cy="366165"/>
              <a:chOff x="6637836" y="1166579"/>
              <a:chExt cx="562138" cy="562601"/>
            </a:xfrm>
          </p:grpSpPr>
          <p:cxnSp>
            <p:nvCxnSpPr>
              <p:cNvPr id="1376" name="Conector recto 260">
                <a:extLst>
                  <a:ext uri="{FF2B5EF4-FFF2-40B4-BE49-F238E27FC236}">
                    <a16:creationId xmlns:a16="http://schemas.microsoft.com/office/drawing/2014/main" id="{6DD88C5D-F46D-4808-A2CC-1EF5DB8B802B}"/>
                  </a:ext>
                </a:extLst>
              </p:cNvPr>
              <p:cNvCxnSpPr/>
              <p:nvPr/>
            </p:nvCxnSpPr>
            <p:spPr>
              <a:xfrm>
                <a:off x="6921861" y="1420648"/>
                <a:ext cx="82768" cy="3085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7" name="Conector recto 261">
                <a:extLst>
                  <a:ext uri="{FF2B5EF4-FFF2-40B4-BE49-F238E27FC236}">
                    <a16:creationId xmlns:a16="http://schemas.microsoft.com/office/drawing/2014/main" id="{4FA8880B-8213-42DB-8283-77E61226086E}"/>
                  </a:ext>
                </a:extLst>
              </p:cNvPr>
              <p:cNvCxnSpPr/>
              <p:nvPr/>
            </p:nvCxnSpPr>
            <p:spPr>
              <a:xfrm>
                <a:off x="6921857" y="1420648"/>
                <a:ext cx="27811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8" name="Conector recto 262">
                <a:extLst>
                  <a:ext uri="{FF2B5EF4-FFF2-40B4-BE49-F238E27FC236}">
                    <a16:creationId xmlns:a16="http://schemas.microsoft.com/office/drawing/2014/main" id="{2CFC8BF5-6A8E-42E6-B944-5B170DD21947}"/>
                  </a:ext>
                </a:extLst>
              </p:cNvPr>
              <p:cNvCxnSpPr/>
              <p:nvPr/>
            </p:nvCxnSpPr>
            <p:spPr>
              <a:xfrm flipH="1" flipV="1">
                <a:off x="6637836" y="1166579"/>
                <a:ext cx="284022" cy="25407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373" name="Grupo 139"/>
            <p:cNvGrpSpPr/>
            <p:nvPr/>
          </p:nvGrpSpPr>
          <p:grpSpPr>
            <a:xfrm>
              <a:off x="20494731" y="22615964"/>
              <a:ext cx="817368" cy="369332"/>
              <a:chOff x="1014391" y="3942064"/>
              <a:chExt cx="723271" cy="315202"/>
            </a:xfrm>
          </p:grpSpPr>
          <p:sp>
            <p:nvSpPr>
              <p:cNvPr id="1374" name="CuadroTexto 140"/>
              <p:cNvSpPr txBox="1"/>
              <p:nvPr/>
            </p:nvSpPr>
            <p:spPr>
              <a:xfrm>
                <a:off x="1103662" y="3942064"/>
                <a:ext cx="634000" cy="315202"/>
              </a:xfrm>
              <a:prstGeom prst="rect">
                <a:avLst/>
              </a:prstGeom>
              <a:noFill/>
              <a:ln w="19050">
                <a:noFill/>
              </a:ln>
            </p:spPr>
            <p:txBody>
              <a:bodyPr wrap="square" rtlCol="0">
                <a:spAutoFit/>
              </a:bodyPr>
              <a:lstStyle/>
              <a:p>
                <a:r>
                  <a:rPr lang="es-ES" sz="900" b="1" dirty="0">
                    <a:latin typeface="Arial" panose="020B0604020202020204" pitchFamily="34" charset="0"/>
                    <a:cs typeface="Arial" panose="020B0604020202020204" pitchFamily="34" charset="0"/>
                  </a:rPr>
                  <a:t>MNT-</a:t>
                </a:r>
                <a:r>
                  <a:rPr lang="es-ES" altLang="es-ES" sz="900" b="1" dirty="0">
                    <a:latin typeface="Arial" panose="020B0604020202020204" pitchFamily="34" charset="0"/>
                  </a:rPr>
                  <a:t>ΔNt2</a:t>
                </a:r>
                <a:endParaRPr lang="es-ES" sz="600" b="1" dirty="0">
                  <a:latin typeface="Arial" panose="020B0604020202020204" pitchFamily="34" charset="0"/>
                  <a:cs typeface="Arial" panose="020B0604020202020204" pitchFamily="34" charset="0"/>
                </a:endParaRPr>
              </a:p>
            </p:txBody>
          </p:sp>
          <p:sp>
            <p:nvSpPr>
              <p:cNvPr id="1375" name="Rectángulo redondeado 144"/>
              <p:cNvSpPr/>
              <p:nvPr/>
            </p:nvSpPr>
            <p:spPr>
              <a:xfrm>
                <a:off x="1014391" y="3956763"/>
                <a:ext cx="622491" cy="277025"/>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sp>
          <p:nvSpPr>
            <p:cNvPr id="1396" name="Rectángulo 118"/>
            <p:cNvSpPr/>
            <p:nvPr/>
          </p:nvSpPr>
          <p:spPr>
            <a:xfrm>
              <a:off x="19836576" y="22174204"/>
              <a:ext cx="3000396" cy="12557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n>
                  <a:solidFill>
                    <a:srgbClr val="C00000"/>
                  </a:solidFill>
                </a:ln>
              </a:endParaRPr>
            </a:p>
          </p:txBody>
        </p:sp>
      </p:grpSp>
      <p:grpSp>
        <p:nvGrpSpPr>
          <p:cNvPr id="1405" name="1404 Grupo"/>
          <p:cNvGrpSpPr/>
          <p:nvPr/>
        </p:nvGrpSpPr>
        <p:grpSpPr>
          <a:xfrm>
            <a:off x="10344109" y="24809981"/>
            <a:ext cx="4876772" cy="578933"/>
            <a:chOff x="5984252" y="163920"/>
            <a:chExt cx="4818932" cy="493712"/>
          </a:xfrm>
        </p:grpSpPr>
        <p:cxnSp>
          <p:nvCxnSpPr>
            <p:cNvPr id="1406" name="106 Conector recto"/>
            <p:cNvCxnSpPr>
              <a:stCxn id="1412" idx="3"/>
            </p:cNvCxnSpPr>
            <p:nvPr/>
          </p:nvCxnSpPr>
          <p:spPr>
            <a:xfrm>
              <a:off x="9655422" y="394107"/>
              <a:ext cx="1147762" cy="0"/>
            </a:xfrm>
            <a:prstGeom prst="line">
              <a:avLst/>
            </a:prstGeom>
          </p:spPr>
          <p:style>
            <a:lnRef idx="1">
              <a:schemeClr val="dk1"/>
            </a:lnRef>
            <a:fillRef idx="0">
              <a:schemeClr val="dk1"/>
            </a:fillRef>
            <a:effectRef idx="0">
              <a:schemeClr val="dk1"/>
            </a:effectRef>
            <a:fontRef idx="minor">
              <a:schemeClr val="tx1"/>
            </a:fontRef>
          </p:style>
        </p:cxnSp>
        <p:sp>
          <p:nvSpPr>
            <p:cNvPr id="1407" name="107 Rectángulo redondeado"/>
            <p:cNvSpPr/>
            <p:nvPr/>
          </p:nvSpPr>
          <p:spPr>
            <a:xfrm>
              <a:off x="7202735" y="317908"/>
              <a:ext cx="188913" cy="153987"/>
            </a:xfrm>
            <a:prstGeom prst="roundRect">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08" name="108 Rectángulo redondeado"/>
            <p:cNvSpPr/>
            <p:nvPr/>
          </p:nvSpPr>
          <p:spPr>
            <a:xfrm>
              <a:off x="7407523" y="317907"/>
              <a:ext cx="1431925"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09" name="109 Rectángulo redondeado"/>
            <p:cNvSpPr/>
            <p:nvPr/>
          </p:nvSpPr>
          <p:spPr>
            <a:xfrm>
              <a:off x="8856910" y="316320"/>
              <a:ext cx="93663" cy="155575"/>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10" name="110 Rectángulo redondeado"/>
            <p:cNvSpPr/>
            <p:nvPr/>
          </p:nvSpPr>
          <p:spPr>
            <a:xfrm>
              <a:off x="8964859" y="316319"/>
              <a:ext cx="298450" cy="153988"/>
            </a:xfrm>
            <a:prstGeom prst="roundRect">
              <a:avLst/>
            </a:prstGeom>
            <a:pattFill prst="wdUpDiag">
              <a:fgClr>
                <a:schemeClr val="tx1">
                  <a:lumMod val="50000"/>
                  <a:lumOff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11" name="111 Rectángulo redondeado"/>
            <p:cNvSpPr/>
            <p:nvPr/>
          </p:nvSpPr>
          <p:spPr>
            <a:xfrm>
              <a:off x="9277597" y="314733"/>
              <a:ext cx="241300" cy="155575"/>
            </a:xfrm>
            <a:prstGeom prst="roundRect">
              <a:avLst/>
            </a:prstGeom>
            <a:pattFill prst="ltVert">
              <a:fgClr>
                <a:schemeClr val="bg1">
                  <a:lumMod val="50000"/>
                </a:schemeClr>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12" name="112 Rectángulo redondeado"/>
            <p:cNvSpPr/>
            <p:nvPr/>
          </p:nvSpPr>
          <p:spPr>
            <a:xfrm>
              <a:off x="9533184" y="317908"/>
              <a:ext cx="122238" cy="153987"/>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13" name="113 CuadroTexto"/>
            <p:cNvSpPr txBox="1">
              <a:spLocks noChangeArrowheads="1"/>
            </p:cNvSpPr>
            <p:nvPr/>
          </p:nvSpPr>
          <p:spPr bwMode="auto">
            <a:xfrm>
              <a:off x="5984252" y="278220"/>
              <a:ext cx="113117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050" b="1" dirty="0" err="1">
                  <a:latin typeface="Arial" panose="020B0604020202020204" pitchFamily="34" charset="0"/>
                </a:rPr>
                <a:t>ΔCt</a:t>
              </a:r>
              <a:r>
                <a:rPr lang="es-ES" altLang="es-ES" sz="1050" b="1" dirty="0">
                  <a:latin typeface="Arial" panose="020B0604020202020204" pitchFamily="34" charset="0"/>
                </a:rPr>
                <a:t> 1 MNT-HA</a:t>
              </a:r>
            </a:p>
          </p:txBody>
        </p:sp>
        <p:sp>
          <p:nvSpPr>
            <p:cNvPr id="1414" name="114 CuadroTexto"/>
            <p:cNvSpPr txBox="1">
              <a:spLocks noChangeArrowheads="1"/>
            </p:cNvSpPr>
            <p:nvPr/>
          </p:nvSpPr>
          <p:spPr bwMode="auto">
            <a:xfrm>
              <a:off x="7094784" y="473482"/>
              <a:ext cx="204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1</a:t>
              </a:r>
            </a:p>
          </p:txBody>
        </p:sp>
        <p:sp>
          <p:nvSpPr>
            <p:cNvPr id="1415" name="115 CuadroTexto"/>
            <p:cNvSpPr txBox="1">
              <a:spLocks noChangeArrowheads="1"/>
            </p:cNvSpPr>
            <p:nvPr/>
          </p:nvSpPr>
          <p:spPr bwMode="auto">
            <a:xfrm>
              <a:off x="9549060" y="473482"/>
              <a:ext cx="733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315  324    </a:t>
              </a:r>
            </a:p>
          </p:txBody>
        </p:sp>
        <p:sp>
          <p:nvSpPr>
            <p:cNvPr id="1416" name="116 CuadroTexto"/>
            <p:cNvSpPr txBox="1">
              <a:spLocks noChangeArrowheads="1"/>
            </p:cNvSpPr>
            <p:nvPr/>
          </p:nvSpPr>
          <p:spPr bwMode="auto">
            <a:xfrm>
              <a:off x="7139234" y="163920"/>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SID</a:t>
              </a:r>
            </a:p>
          </p:txBody>
        </p:sp>
        <p:sp>
          <p:nvSpPr>
            <p:cNvPr id="1417" name="118 CuadroTexto"/>
            <p:cNvSpPr txBox="1">
              <a:spLocks noChangeArrowheads="1"/>
            </p:cNvSpPr>
            <p:nvPr/>
          </p:nvSpPr>
          <p:spPr bwMode="auto">
            <a:xfrm>
              <a:off x="8809284" y="167095"/>
              <a:ext cx="141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b</a:t>
              </a:r>
            </a:p>
          </p:txBody>
        </p:sp>
        <p:sp>
          <p:nvSpPr>
            <p:cNvPr id="1418" name="119 CuadroTexto"/>
            <p:cNvSpPr txBox="1">
              <a:spLocks noChangeArrowheads="1"/>
            </p:cNvSpPr>
            <p:nvPr/>
          </p:nvSpPr>
          <p:spPr bwMode="auto">
            <a:xfrm>
              <a:off x="8953747" y="163920"/>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HLH</a:t>
              </a:r>
            </a:p>
          </p:txBody>
        </p:sp>
        <p:sp>
          <p:nvSpPr>
            <p:cNvPr id="1419" name="120 CuadroTexto"/>
            <p:cNvSpPr txBox="1">
              <a:spLocks noChangeArrowheads="1"/>
            </p:cNvSpPr>
            <p:nvPr/>
          </p:nvSpPr>
          <p:spPr bwMode="auto">
            <a:xfrm>
              <a:off x="9245847" y="165508"/>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LZ</a:t>
              </a:r>
            </a:p>
          </p:txBody>
        </p:sp>
        <p:sp>
          <p:nvSpPr>
            <p:cNvPr id="1420" name="122 Rectángulo redondeado"/>
            <p:cNvSpPr/>
            <p:nvPr/>
          </p:nvSpPr>
          <p:spPr>
            <a:xfrm>
              <a:off x="9660184" y="309969"/>
              <a:ext cx="190500" cy="153988"/>
            </a:xfrm>
            <a:prstGeom prst="roundRect">
              <a:avLst/>
            </a:prstGeom>
            <a:solidFill>
              <a:schemeClr val="tx1">
                <a:lumMod val="95000"/>
                <a:lumOff val="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21" name="123 CuadroTexto"/>
            <p:cNvSpPr txBox="1">
              <a:spLocks noChangeArrowheads="1"/>
            </p:cNvSpPr>
            <p:nvPr/>
          </p:nvSpPr>
          <p:spPr bwMode="auto">
            <a:xfrm>
              <a:off x="9606209" y="163920"/>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HA</a:t>
              </a:r>
            </a:p>
          </p:txBody>
        </p:sp>
      </p:grpSp>
      <p:grpSp>
        <p:nvGrpSpPr>
          <p:cNvPr id="1422" name="1421 Grupo"/>
          <p:cNvGrpSpPr/>
          <p:nvPr/>
        </p:nvGrpSpPr>
        <p:grpSpPr>
          <a:xfrm>
            <a:off x="15487645" y="24738543"/>
            <a:ext cx="4861207" cy="586379"/>
            <a:chOff x="6074678" y="3243183"/>
            <a:chExt cx="4803552" cy="500062"/>
          </a:xfrm>
        </p:grpSpPr>
        <p:cxnSp>
          <p:nvCxnSpPr>
            <p:cNvPr id="1423" name="127 Conector recto"/>
            <p:cNvCxnSpPr>
              <a:stCxn id="1428" idx="3"/>
            </p:cNvCxnSpPr>
            <p:nvPr/>
          </p:nvCxnSpPr>
          <p:spPr>
            <a:xfrm flipV="1">
              <a:off x="9035143" y="3478133"/>
              <a:ext cx="1843087" cy="3175"/>
            </a:xfrm>
            <a:prstGeom prst="line">
              <a:avLst/>
            </a:prstGeom>
          </p:spPr>
          <p:style>
            <a:lnRef idx="1">
              <a:schemeClr val="dk1"/>
            </a:lnRef>
            <a:fillRef idx="0">
              <a:schemeClr val="dk1"/>
            </a:fillRef>
            <a:effectRef idx="0">
              <a:schemeClr val="dk1"/>
            </a:effectRef>
            <a:fontRef idx="minor">
              <a:schemeClr val="tx1"/>
            </a:fontRef>
          </p:style>
        </p:cxnSp>
        <p:sp>
          <p:nvSpPr>
            <p:cNvPr id="1424" name="129 Rectángulo redondeado"/>
            <p:cNvSpPr/>
            <p:nvPr/>
          </p:nvSpPr>
          <p:spPr>
            <a:xfrm>
              <a:off x="7482568" y="3401932"/>
              <a:ext cx="1362075" cy="152400"/>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25" name="134 CuadroTexto"/>
            <p:cNvSpPr txBox="1">
              <a:spLocks noChangeArrowheads="1"/>
            </p:cNvSpPr>
            <p:nvPr/>
          </p:nvSpPr>
          <p:spPr bwMode="auto">
            <a:xfrm>
              <a:off x="6074678" y="3362245"/>
              <a:ext cx="11157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050" b="1" dirty="0" err="1">
                  <a:latin typeface="Arial" panose="020B0604020202020204" pitchFamily="34" charset="0"/>
                </a:rPr>
                <a:t>ΔCt</a:t>
              </a:r>
              <a:r>
                <a:rPr lang="es-ES" altLang="es-ES" sz="1050" b="1" dirty="0">
                  <a:latin typeface="Arial" panose="020B0604020202020204" pitchFamily="34" charset="0"/>
                </a:rPr>
                <a:t> 2 MNT-HA</a:t>
              </a:r>
            </a:p>
          </p:txBody>
        </p:sp>
        <p:sp>
          <p:nvSpPr>
            <p:cNvPr id="1426" name="135 CuadroTexto"/>
            <p:cNvSpPr txBox="1">
              <a:spLocks noChangeArrowheads="1"/>
            </p:cNvSpPr>
            <p:nvPr/>
          </p:nvSpPr>
          <p:spPr bwMode="auto">
            <a:xfrm>
              <a:off x="7169830" y="3557507"/>
              <a:ext cx="8112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a:latin typeface="Arial" panose="020B0604020202020204" pitchFamily="34" charset="0"/>
                </a:rPr>
                <a:t>1---19</a:t>
              </a:r>
            </a:p>
          </p:txBody>
        </p:sp>
        <p:sp>
          <p:nvSpPr>
            <p:cNvPr id="1427" name="136 CuadroTexto"/>
            <p:cNvSpPr txBox="1">
              <a:spLocks noChangeArrowheads="1"/>
            </p:cNvSpPr>
            <p:nvPr/>
          </p:nvSpPr>
          <p:spPr bwMode="auto">
            <a:xfrm>
              <a:off x="8700180" y="3557507"/>
              <a:ext cx="733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600" b="1" dirty="0">
                  <a:latin typeface="Arial" panose="020B0604020202020204" pitchFamily="34" charset="0"/>
                </a:rPr>
                <a:t>202   211   </a:t>
              </a:r>
            </a:p>
          </p:txBody>
        </p:sp>
        <p:sp>
          <p:nvSpPr>
            <p:cNvPr id="1428" name="142 Rectángulo redondeado"/>
            <p:cNvSpPr/>
            <p:nvPr/>
          </p:nvSpPr>
          <p:spPr>
            <a:xfrm>
              <a:off x="8844642" y="3405107"/>
              <a:ext cx="190500" cy="152400"/>
            </a:xfrm>
            <a:prstGeom prst="roundRect">
              <a:avLst/>
            </a:prstGeom>
            <a:solidFill>
              <a:schemeClr val="tx1">
                <a:lumMod val="95000"/>
                <a:lumOff val="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Arial" panose="020B0604020202020204" pitchFamily="34" charset="0"/>
                <a:cs typeface="Arial" panose="020B0604020202020204" pitchFamily="34" charset="0"/>
              </a:endParaRPr>
            </a:p>
          </p:txBody>
        </p:sp>
        <p:sp>
          <p:nvSpPr>
            <p:cNvPr id="1429" name="143 CuadroTexto"/>
            <p:cNvSpPr txBox="1">
              <a:spLocks noChangeArrowheads="1"/>
            </p:cNvSpPr>
            <p:nvPr/>
          </p:nvSpPr>
          <p:spPr bwMode="auto">
            <a:xfrm>
              <a:off x="8784317" y="3243183"/>
              <a:ext cx="38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700" b="1">
                  <a:latin typeface="Arial" panose="020B0604020202020204" pitchFamily="34" charset="0"/>
                </a:rPr>
                <a:t>HA</a:t>
              </a:r>
            </a:p>
          </p:txBody>
        </p:sp>
        <p:cxnSp>
          <p:nvCxnSpPr>
            <p:cNvPr id="1430" name="147 Conector recto"/>
            <p:cNvCxnSpPr/>
            <p:nvPr/>
          </p:nvCxnSpPr>
          <p:spPr>
            <a:xfrm>
              <a:off x="7252379" y="3481307"/>
              <a:ext cx="204788" cy="0"/>
            </a:xfrm>
            <a:prstGeom prst="line">
              <a:avLst/>
            </a:prstGeom>
          </p:spPr>
          <p:style>
            <a:lnRef idx="1">
              <a:schemeClr val="dk1"/>
            </a:lnRef>
            <a:fillRef idx="0">
              <a:schemeClr val="dk1"/>
            </a:fillRef>
            <a:effectRef idx="0">
              <a:schemeClr val="dk1"/>
            </a:effectRef>
            <a:fontRef idx="minor">
              <a:schemeClr val="tx1"/>
            </a:fontRef>
          </p:style>
        </p:cxnSp>
      </p:grpSp>
      <p:grpSp>
        <p:nvGrpSpPr>
          <p:cNvPr id="643" name="642 Grupo"/>
          <p:cNvGrpSpPr/>
          <p:nvPr/>
        </p:nvGrpSpPr>
        <p:grpSpPr>
          <a:xfrm>
            <a:off x="19845362" y="25246038"/>
            <a:ext cx="3000397" cy="2428894"/>
            <a:chOff x="19550824" y="25388912"/>
            <a:chExt cx="3000397" cy="2428894"/>
          </a:xfrm>
        </p:grpSpPr>
        <p:grpSp>
          <p:nvGrpSpPr>
            <p:cNvPr id="1431" name="Grupo 14"/>
            <p:cNvGrpSpPr/>
            <p:nvPr/>
          </p:nvGrpSpPr>
          <p:grpSpPr>
            <a:xfrm>
              <a:off x="20254603" y="25577905"/>
              <a:ext cx="439229" cy="382512"/>
              <a:chOff x="7506993" y="1080514"/>
              <a:chExt cx="391902" cy="285298"/>
            </a:xfrm>
          </p:grpSpPr>
          <p:sp>
            <p:nvSpPr>
              <p:cNvPr id="1432" name="Triángulo isósceles 124"/>
              <p:cNvSpPr/>
              <p:nvPr/>
            </p:nvSpPr>
            <p:spPr>
              <a:xfrm rot="18513599">
                <a:off x="7508912" y="1106295"/>
                <a:ext cx="265753" cy="214191"/>
              </a:xfrm>
              <a:prstGeom prst="triangl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433" name="CuadroTexto 125"/>
              <p:cNvSpPr txBox="1"/>
              <p:nvPr/>
            </p:nvSpPr>
            <p:spPr>
              <a:xfrm>
                <a:off x="7506993" y="1150368"/>
                <a:ext cx="391902"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HA</a:t>
                </a:r>
              </a:p>
            </p:txBody>
          </p:sp>
        </p:grpSp>
        <p:sp>
          <p:nvSpPr>
            <p:cNvPr id="1434" name="Elipse 126"/>
            <p:cNvSpPr/>
            <p:nvPr/>
          </p:nvSpPr>
          <p:spPr>
            <a:xfrm>
              <a:off x="21193898" y="25939368"/>
              <a:ext cx="811535" cy="47932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35" name="Redondear rectángulo de esquina diagonal 127"/>
            <p:cNvSpPr/>
            <p:nvPr/>
          </p:nvSpPr>
          <p:spPr>
            <a:xfrm>
              <a:off x="22028577" y="26103293"/>
              <a:ext cx="356726" cy="228007"/>
            </a:xfrm>
            <a:prstGeom prst="round2DiagRect">
              <a:avLst>
                <a:gd name="adj1" fmla="val 37321"/>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1436" name="CuadroTexto 128"/>
            <p:cNvSpPr txBox="1"/>
            <p:nvPr/>
          </p:nvSpPr>
          <p:spPr>
            <a:xfrm>
              <a:off x="22021496" y="26147883"/>
              <a:ext cx="466799" cy="230832"/>
            </a:xfrm>
            <a:prstGeom prst="rect">
              <a:avLst/>
            </a:prstGeom>
            <a:noFill/>
          </p:spPr>
          <p:txBody>
            <a:bodyPr wrap="square" rtlCol="0">
              <a:spAutoFit/>
            </a:bodyPr>
            <a:lstStyle/>
            <a:p>
              <a:r>
                <a:rPr lang="es-ES" sz="900" b="1" dirty="0">
                  <a:latin typeface="Arial" panose="020B0604020202020204" pitchFamily="34" charset="0"/>
                  <a:cs typeface="Arial" panose="020B0604020202020204" pitchFamily="34" charset="0"/>
                </a:rPr>
                <a:t>MT</a:t>
              </a:r>
              <a:endParaRPr lang="es-ES" sz="800" b="1" dirty="0">
                <a:latin typeface="Arial" panose="020B0604020202020204" pitchFamily="34" charset="0"/>
                <a:cs typeface="Arial" panose="020B0604020202020204" pitchFamily="34" charset="0"/>
              </a:endParaRPr>
            </a:p>
          </p:txBody>
        </p:sp>
        <p:sp>
          <p:nvSpPr>
            <p:cNvPr id="1437" name="CuadroTexto 129"/>
            <p:cNvSpPr txBox="1"/>
            <p:nvPr/>
          </p:nvSpPr>
          <p:spPr>
            <a:xfrm>
              <a:off x="21265336" y="26031855"/>
              <a:ext cx="744038"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endParaRPr lang="es-ES" sz="900" b="1" dirty="0">
                <a:latin typeface="Arial" panose="020B0604020202020204" pitchFamily="34" charset="0"/>
                <a:cs typeface="Arial" panose="020B0604020202020204" pitchFamily="34" charset="0"/>
              </a:endParaRPr>
            </a:p>
          </p:txBody>
        </p:sp>
        <p:grpSp>
          <p:nvGrpSpPr>
            <p:cNvPr id="1438" name="Grupo 18">
              <a:extLst>
                <a:ext uri="{FF2B5EF4-FFF2-40B4-BE49-F238E27FC236}">
                  <a16:creationId xmlns:a16="http://schemas.microsoft.com/office/drawing/2014/main" id="{2A95A0B0-5131-4F75-989F-01C5CDB42FAF}"/>
                </a:ext>
              </a:extLst>
            </p:cNvPr>
            <p:cNvGrpSpPr/>
            <p:nvPr/>
          </p:nvGrpSpPr>
          <p:grpSpPr>
            <a:xfrm rot="16434394">
              <a:off x="20032921" y="25492889"/>
              <a:ext cx="291371" cy="346739"/>
              <a:chOff x="9803138" y="1417066"/>
              <a:chExt cx="407186" cy="467348"/>
            </a:xfrm>
          </p:grpSpPr>
          <p:cxnSp>
            <p:nvCxnSpPr>
              <p:cNvPr id="1439" name="Conector recto 180"/>
              <p:cNvCxnSpPr/>
              <p:nvPr/>
            </p:nvCxnSpPr>
            <p:spPr>
              <a:xfrm rot="21365606" flipH="1">
                <a:off x="9803138" y="1646863"/>
                <a:ext cx="279538" cy="1106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40" name="Conector recto 181"/>
              <p:cNvCxnSpPr/>
              <p:nvPr/>
            </p:nvCxnSpPr>
            <p:spPr>
              <a:xfrm>
                <a:off x="10078442" y="1637807"/>
                <a:ext cx="2" cy="24660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41" name="Conector recto 199"/>
              <p:cNvCxnSpPr/>
              <p:nvPr/>
            </p:nvCxnSpPr>
            <p:spPr>
              <a:xfrm flipH="1">
                <a:off x="10078442" y="1417066"/>
                <a:ext cx="131882" cy="2207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42" name="Rectángulo 220"/>
            <p:cNvSpPr/>
            <p:nvPr/>
          </p:nvSpPr>
          <p:spPr>
            <a:xfrm>
              <a:off x="19550825" y="25388912"/>
              <a:ext cx="3000396" cy="11430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C00000"/>
                  </a:solidFill>
                </a:ln>
              </a:endParaRPr>
            </a:p>
          </p:txBody>
        </p:sp>
        <p:sp>
          <p:nvSpPr>
            <p:cNvPr id="1443" name="CuadroTexto 123"/>
            <p:cNvSpPr txBox="1"/>
            <p:nvPr/>
          </p:nvSpPr>
          <p:spPr>
            <a:xfrm>
              <a:off x="20550956" y="25888979"/>
              <a:ext cx="574484" cy="369332"/>
            </a:xfrm>
            <a:prstGeom prst="rect">
              <a:avLst/>
            </a:prstGeom>
            <a:noFill/>
            <a:ln w="19050">
              <a:noFill/>
            </a:ln>
          </p:spPr>
          <p:txBody>
            <a:bodyPr wrap="square" rtlCol="0">
              <a:spAutoFit/>
            </a:bodyPr>
            <a:lstStyle/>
            <a:p>
              <a:r>
                <a:rPr lang="es-ES" sz="900" b="1" dirty="0">
                  <a:latin typeface="Arial" panose="020B0604020202020204" pitchFamily="34" charset="0"/>
                  <a:cs typeface="Arial" panose="020B0604020202020204" pitchFamily="34" charset="0"/>
                </a:rPr>
                <a:t>MNT-</a:t>
              </a:r>
              <a:r>
                <a:rPr lang="es-ES" altLang="es-ES" sz="900" b="1" dirty="0">
                  <a:latin typeface="Arial" panose="020B0604020202020204" pitchFamily="34" charset="0"/>
                </a:rPr>
                <a:t>ΔCt1</a:t>
              </a:r>
              <a:endParaRPr lang="es-ES" sz="600" b="1" dirty="0">
                <a:latin typeface="Arial" panose="020B0604020202020204" pitchFamily="34" charset="0"/>
                <a:cs typeface="Arial" panose="020B0604020202020204" pitchFamily="34" charset="0"/>
              </a:endParaRPr>
            </a:p>
          </p:txBody>
        </p:sp>
        <p:sp>
          <p:nvSpPr>
            <p:cNvPr id="1444" name="Rectángulo redondeado 130"/>
            <p:cNvSpPr/>
            <p:nvPr/>
          </p:nvSpPr>
          <p:spPr>
            <a:xfrm>
              <a:off x="20510010" y="25821320"/>
              <a:ext cx="674347" cy="438017"/>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5" name="Rectángulo 220"/>
            <p:cNvSpPr/>
            <p:nvPr/>
          </p:nvSpPr>
          <p:spPr>
            <a:xfrm>
              <a:off x="19550824" y="26674797"/>
              <a:ext cx="3000396" cy="11430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C00000"/>
                  </a:solidFill>
                </a:ln>
              </a:endParaRPr>
            </a:p>
          </p:txBody>
        </p:sp>
      </p:grpSp>
      <p:grpSp>
        <p:nvGrpSpPr>
          <p:cNvPr id="644" name="643 Grupo"/>
          <p:cNvGrpSpPr/>
          <p:nvPr/>
        </p:nvGrpSpPr>
        <p:grpSpPr>
          <a:xfrm>
            <a:off x="20312800" y="26807749"/>
            <a:ext cx="2484262" cy="724304"/>
            <a:chOff x="20375453" y="26950625"/>
            <a:chExt cx="2484262" cy="724304"/>
          </a:xfrm>
        </p:grpSpPr>
        <p:sp>
          <p:nvSpPr>
            <p:cNvPr id="1445" name="Elipse 176"/>
            <p:cNvSpPr/>
            <p:nvPr/>
          </p:nvSpPr>
          <p:spPr>
            <a:xfrm>
              <a:off x="21338888" y="27150617"/>
              <a:ext cx="903391" cy="524312"/>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46" name="Redondear rectángulo de esquina diagonal 177"/>
            <p:cNvSpPr/>
            <p:nvPr/>
          </p:nvSpPr>
          <p:spPr>
            <a:xfrm>
              <a:off x="22267258" y="27317739"/>
              <a:ext cx="397103" cy="249405"/>
            </a:xfrm>
            <a:prstGeom prst="round2DiagRect">
              <a:avLst>
                <a:gd name="adj1" fmla="val 37321"/>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1447" name="CuadroTexto 178"/>
            <p:cNvSpPr txBox="1"/>
            <p:nvPr/>
          </p:nvSpPr>
          <p:spPr>
            <a:xfrm>
              <a:off x="22336384" y="27384686"/>
              <a:ext cx="523331"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p>
          </p:txBody>
        </p:sp>
        <p:sp>
          <p:nvSpPr>
            <p:cNvPr id="1448" name="CuadroTexto 179"/>
            <p:cNvSpPr txBox="1"/>
            <p:nvPr/>
          </p:nvSpPr>
          <p:spPr>
            <a:xfrm>
              <a:off x="21481440" y="27275832"/>
              <a:ext cx="64294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endParaRPr lang="es-ES" sz="900" b="1" dirty="0">
                <a:latin typeface="Arial" panose="020B0604020202020204" pitchFamily="34" charset="0"/>
                <a:cs typeface="Arial" panose="020B0604020202020204" pitchFamily="34" charset="0"/>
              </a:endParaRPr>
            </a:p>
          </p:txBody>
        </p:sp>
        <p:grpSp>
          <p:nvGrpSpPr>
            <p:cNvPr id="1449" name="Grupo 24"/>
            <p:cNvGrpSpPr/>
            <p:nvPr/>
          </p:nvGrpSpPr>
          <p:grpSpPr>
            <a:xfrm>
              <a:off x="20375453" y="26950625"/>
              <a:ext cx="461246" cy="375402"/>
              <a:chOff x="6831419" y="4025100"/>
              <a:chExt cx="406706" cy="289508"/>
            </a:xfrm>
          </p:grpSpPr>
          <p:sp>
            <p:nvSpPr>
              <p:cNvPr id="1450" name="Triángulo isósceles 174"/>
              <p:cNvSpPr/>
              <p:nvPr/>
            </p:nvSpPr>
            <p:spPr>
              <a:xfrm rot="18513599">
                <a:off x="6795022" y="4061497"/>
                <a:ext cx="289508" cy="216713"/>
              </a:xfrm>
              <a:prstGeom prst="triangl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451" name="CuadroTexto 175"/>
              <p:cNvSpPr txBox="1"/>
              <p:nvPr/>
            </p:nvSpPr>
            <p:spPr>
              <a:xfrm>
                <a:off x="6843673" y="4087846"/>
                <a:ext cx="394452"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HA</a:t>
                </a:r>
              </a:p>
            </p:txBody>
          </p:sp>
        </p:grpSp>
        <p:grpSp>
          <p:nvGrpSpPr>
            <p:cNvPr id="1455" name="Grupo 193"/>
            <p:cNvGrpSpPr/>
            <p:nvPr/>
          </p:nvGrpSpPr>
          <p:grpSpPr>
            <a:xfrm>
              <a:off x="20622394" y="27150617"/>
              <a:ext cx="716494" cy="462351"/>
              <a:chOff x="913716" y="3924009"/>
              <a:chExt cx="744209" cy="414190"/>
            </a:xfrm>
          </p:grpSpPr>
          <p:sp>
            <p:nvSpPr>
              <p:cNvPr id="1456" name="CuadroTexto 194"/>
              <p:cNvSpPr txBox="1"/>
              <p:nvPr/>
            </p:nvSpPr>
            <p:spPr>
              <a:xfrm>
                <a:off x="980716" y="4005465"/>
                <a:ext cx="634000" cy="156192"/>
              </a:xfrm>
              <a:prstGeom prst="rect">
                <a:avLst/>
              </a:prstGeom>
              <a:noFill/>
              <a:ln w="19050">
                <a:noFill/>
              </a:ln>
            </p:spPr>
            <p:txBody>
              <a:bodyPr wrap="square" rtlCol="0">
                <a:spAutoFit/>
              </a:bodyPr>
              <a:lstStyle/>
              <a:p>
                <a:r>
                  <a:rPr lang="es-ES" sz="900" b="1" dirty="0">
                    <a:latin typeface="Arial" panose="020B0604020202020204" pitchFamily="34" charset="0"/>
                    <a:cs typeface="Arial" panose="020B0604020202020204" pitchFamily="34" charset="0"/>
                  </a:rPr>
                  <a:t>MNT-</a:t>
                </a:r>
                <a:r>
                  <a:rPr lang="es-ES" altLang="es-ES" sz="900" b="1" dirty="0">
                    <a:latin typeface="Arial" panose="020B0604020202020204" pitchFamily="34" charset="0"/>
                  </a:rPr>
                  <a:t>ΔCt2</a:t>
                </a:r>
                <a:endParaRPr lang="es-ES" sz="600" b="1" dirty="0">
                  <a:latin typeface="Arial" panose="020B0604020202020204" pitchFamily="34" charset="0"/>
                  <a:cs typeface="Arial" panose="020B0604020202020204" pitchFamily="34" charset="0"/>
                </a:endParaRPr>
              </a:p>
            </p:txBody>
          </p:sp>
          <p:sp>
            <p:nvSpPr>
              <p:cNvPr id="1457" name="Rectángulo redondeado 195"/>
              <p:cNvSpPr/>
              <p:nvPr/>
            </p:nvSpPr>
            <p:spPr>
              <a:xfrm>
                <a:off x="913716" y="3924009"/>
                <a:ext cx="744209" cy="414190"/>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1" name="Grupo 10">
            <a:extLst>
              <a:ext uri="{FF2B5EF4-FFF2-40B4-BE49-F238E27FC236}">
                <a16:creationId xmlns:a16="http://schemas.microsoft.com/office/drawing/2014/main" id="{7F13B805-6B08-45CC-8655-86F2FE548BC3}"/>
              </a:ext>
            </a:extLst>
          </p:cNvPr>
          <p:cNvGrpSpPr/>
          <p:nvPr/>
        </p:nvGrpSpPr>
        <p:grpSpPr>
          <a:xfrm>
            <a:off x="19845363" y="23633072"/>
            <a:ext cx="3152059" cy="1112900"/>
            <a:chOff x="19845363" y="23633072"/>
            <a:chExt cx="3152059" cy="1112900"/>
          </a:xfrm>
        </p:grpSpPr>
        <p:sp>
          <p:nvSpPr>
            <p:cNvPr id="1380" name="Rectángulo 130"/>
            <p:cNvSpPr/>
            <p:nvPr/>
          </p:nvSpPr>
          <p:spPr>
            <a:xfrm flipV="1">
              <a:off x="19845363" y="23633072"/>
              <a:ext cx="3047450" cy="11129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n>
                  <a:solidFill>
                    <a:srgbClr val="C00000"/>
                  </a:solidFill>
                </a:ln>
              </a:endParaRPr>
            </a:p>
          </p:txBody>
        </p:sp>
        <p:sp>
          <p:nvSpPr>
            <p:cNvPr id="1381" name="Elipse 94"/>
            <p:cNvSpPr/>
            <p:nvPr/>
          </p:nvSpPr>
          <p:spPr>
            <a:xfrm>
              <a:off x="21464053" y="23918824"/>
              <a:ext cx="913367" cy="499804"/>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382" name="Redondear rectángulo de esquina diagonal 95"/>
            <p:cNvSpPr/>
            <p:nvPr/>
          </p:nvSpPr>
          <p:spPr>
            <a:xfrm>
              <a:off x="22381619" y="24245274"/>
              <a:ext cx="401489" cy="237746"/>
            </a:xfrm>
            <a:prstGeom prst="round2DiagRect">
              <a:avLst>
                <a:gd name="adj1" fmla="val 37321"/>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600" dirty="0"/>
            </a:p>
          </p:txBody>
        </p:sp>
        <p:sp>
          <p:nvSpPr>
            <p:cNvPr id="1383" name="CuadroTexto 96"/>
            <p:cNvSpPr txBox="1"/>
            <p:nvPr/>
          </p:nvSpPr>
          <p:spPr>
            <a:xfrm>
              <a:off x="22443562" y="24267576"/>
              <a:ext cx="553860" cy="215444"/>
            </a:xfrm>
            <a:prstGeom prst="rect">
              <a:avLst/>
            </a:prstGeom>
            <a:noFill/>
          </p:spPr>
          <p:txBody>
            <a:bodyPr wrap="square" rtlCol="0">
              <a:spAutoFit/>
            </a:bodyPr>
            <a:lstStyle/>
            <a:p>
              <a:r>
                <a:rPr lang="es-ES" sz="800" b="1" dirty="0">
                  <a:latin typeface="Arial" panose="020B0604020202020204" pitchFamily="34" charset="0"/>
                  <a:cs typeface="Arial" panose="020B0604020202020204" pitchFamily="34" charset="0"/>
                </a:rPr>
                <a:t>MT</a:t>
              </a:r>
              <a:endParaRPr lang="es-ES" sz="700" b="1" dirty="0">
                <a:latin typeface="Arial" panose="020B0604020202020204" pitchFamily="34" charset="0"/>
                <a:cs typeface="Arial" panose="020B0604020202020204" pitchFamily="34" charset="0"/>
              </a:endParaRPr>
            </a:p>
          </p:txBody>
        </p:sp>
        <p:sp>
          <p:nvSpPr>
            <p:cNvPr id="1384" name="CuadroTexto 97"/>
            <p:cNvSpPr txBox="1"/>
            <p:nvPr/>
          </p:nvSpPr>
          <p:spPr>
            <a:xfrm>
              <a:off x="21559875" y="24061700"/>
              <a:ext cx="757565"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CCDC6</a:t>
              </a:r>
              <a:endParaRPr lang="es-ES" sz="700" b="1" dirty="0">
                <a:latin typeface="Arial" panose="020B0604020202020204" pitchFamily="34" charset="0"/>
                <a:cs typeface="Arial" panose="020B0604020202020204" pitchFamily="34" charset="0"/>
              </a:endParaRPr>
            </a:p>
          </p:txBody>
        </p:sp>
        <p:sp>
          <p:nvSpPr>
            <p:cNvPr id="1385" name="Triángulo isósceles 136"/>
            <p:cNvSpPr/>
            <p:nvPr/>
          </p:nvSpPr>
          <p:spPr>
            <a:xfrm rot="18513599">
              <a:off x="20143555" y="23951120"/>
              <a:ext cx="393126" cy="267316"/>
            </a:xfrm>
            <a:prstGeom prst="triangle">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1600"/>
            </a:p>
          </p:txBody>
        </p:sp>
        <p:sp>
          <p:nvSpPr>
            <p:cNvPr id="1386" name="CuadroTexto 137"/>
            <p:cNvSpPr txBox="1"/>
            <p:nvPr/>
          </p:nvSpPr>
          <p:spPr>
            <a:xfrm>
              <a:off x="20202553" y="23990262"/>
              <a:ext cx="413582" cy="215444"/>
            </a:xfrm>
            <a:prstGeom prst="rect">
              <a:avLst/>
            </a:prstGeom>
            <a:noFill/>
            <a:ln w="19050">
              <a:noFill/>
            </a:ln>
          </p:spPr>
          <p:txBody>
            <a:bodyPr wrap="square" rtlCol="0">
              <a:spAutoFit/>
            </a:bodyPr>
            <a:lstStyle/>
            <a:p>
              <a:r>
                <a:rPr lang="es-ES" sz="800" b="1" dirty="0">
                  <a:latin typeface="Arial" panose="020B0604020202020204" pitchFamily="34" charset="0"/>
                  <a:cs typeface="Arial" panose="020B0604020202020204" pitchFamily="34" charset="0"/>
                </a:rPr>
                <a:t>HA</a:t>
              </a:r>
              <a:endParaRPr lang="es-ES" sz="700" b="1" dirty="0">
                <a:latin typeface="Arial" panose="020B0604020202020204" pitchFamily="34" charset="0"/>
                <a:cs typeface="Arial" panose="020B0604020202020204" pitchFamily="34" charset="0"/>
              </a:endParaRPr>
            </a:p>
          </p:txBody>
        </p:sp>
        <p:cxnSp>
          <p:nvCxnSpPr>
            <p:cNvPr id="1387" name="Conector recto 91"/>
            <p:cNvCxnSpPr/>
            <p:nvPr/>
          </p:nvCxnSpPr>
          <p:spPr>
            <a:xfrm rot="16200000" flipH="1">
              <a:off x="20892549" y="23990262"/>
              <a:ext cx="785818" cy="500066"/>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388" name="Grupo 98"/>
            <p:cNvGrpSpPr/>
            <p:nvPr/>
          </p:nvGrpSpPr>
          <p:grpSpPr>
            <a:xfrm>
              <a:off x="20463921" y="24133134"/>
              <a:ext cx="829416" cy="369332"/>
              <a:chOff x="1014391" y="3942065"/>
              <a:chExt cx="723271" cy="316086"/>
            </a:xfrm>
          </p:grpSpPr>
          <p:sp>
            <p:nvSpPr>
              <p:cNvPr id="1392" name="CuadroTexto 99"/>
              <p:cNvSpPr txBox="1"/>
              <p:nvPr/>
            </p:nvSpPr>
            <p:spPr>
              <a:xfrm>
                <a:off x="1103662" y="3942065"/>
                <a:ext cx="634000" cy="316086"/>
              </a:xfrm>
              <a:prstGeom prst="rect">
                <a:avLst/>
              </a:prstGeom>
              <a:noFill/>
              <a:ln w="19050">
                <a:noFill/>
              </a:ln>
            </p:spPr>
            <p:txBody>
              <a:bodyPr wrap="square" rtlCol="0">
                <a:spAutoFit/>
              </a:bodyPr>
              <a:lstStyle/>
              <a:p>
                <a:r>
                  <a:rPr lang="es-ES" sz="900" b="1" dirty="0">
                    <a:latin typeface="Arial" panose="020B0604020202020204" pitchFamily="34" charset="0"/>
                    <a:cs typeface="Arial" panose="020B0604020202020204" pitchFamily="34" charset="0"/>
                  </a:rPr>
                  <a:t>MNT-</a:t>
                </a:r>
                <a:r>
                  <a:rPr lang="es-ES" altLang="es-ES" sz="900" b="1" dirty="0">
                    <a:latin typeface="Arial" panose="020B0604020202020204" pitchFamily="34" charset="0"/>
                  </a:rPr>
                  <a:t>ΔNt1</a:t>
                </a:r>
                <a:endParaRPr lang="es-ES" sz="700" b="1" dirty="0">
                  <a:latin typeface="Arial" panose="020B0604020202020204" pitchFamily="34" charset="0"/>
                  <a:cs typeface="Arial" panose="020B0604020202020204" pitchFamily="34" charset="0"/>
                </a:endParaRPr>
              </a:p>
            </p:txBody>
          </p:sp>
          <p:sp>
            <p:nvSpPr>
              <p:cNvPr id="1393" name="Rectángulo redondeado 100"/>
              <p:cNvSpPr/>
              <p:nvPr/>
            </p:nvSpPr>
            <p:spPr>
              <a:xfrm>
                <a:off x="1014391" y="3956763"/>
                <a:ext cx="622491" cy="277025"/>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nvGrpSpPr>
            <p:cNvPr id="714" name="713 Grupo"/>
            <p:cNvGrpSpPr/>
            <p:nvPr/>
          </p:nvGrpSpPr>
          <p:grpSpPr>
            <a:xfrm>
              <a:off x="19988239" y="23775948"/>
              <a:ext cx="348680" cy="366165"/>
              <a:chOff x="19988239" y="23775948"/>
              <a:chExt cx="348680" cy="366165"/>
            </a:xfrm>
          </p:grpSpPr>
          <p:cxnSp>
            <p:nvCxnSpPr>
              <p:cNvPr id="1474" name="Conector recto 260">
                <a:extLst>
                  <a:ext uri="{FF2B5EF4-FFF2-40B4-BE49-F238E27FC236}">
                    <a16:creationId xmlns:a16="http://schemas.microsoft.com/office/drawing/2014/main" id="{6DD88C5D-F46D-4808-A2CC-1EF5DB8B802B}"/>
                  </a:ext>
                </a:extLst>
              </p:cNvPr>
              <p:cNvCxnSpPr/>
              <p:nvPr/>
            </p:nvCxnSpPr>
            <p:spPr>
              <a:xfrm>
                <a:off x="20164413" y="23941307"/>
                <a:ext cx="51339" cy="20080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5" name="Conector recto 261">
                <a:extLst>
                  <a:ext uri="{FF2B5EF4-FFF2-40B4-BE49-F238E27FC236}">
                    <a16:creationId xmlns:a16="http://schemas.microsoft.com/office/drawing/2014/main" id="{4FA8880B-8213-42DB-8283-77E61226086E}"/>
                  </a:ext>
                </a:extLst>
              </p:cNvPr>
              <p:cNvCxnSpPr/>
              <p:nvPr/>
            </p:nvCxnSpPr>
            <p:spPr>
              <a:xfrm>
                <a:off x="20164410" y="23941307"/>
                <a:ext cx="17250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6" name="Conector recto 262">
                <a:extLst>
                  <a:ext uri="{FF2B5EF4-FFF2-40B4-BE49-F238E27FC236}">
                    <a16:creationId xmlns:a16="http://schemas.microsoft.com/office/drawing/2014/main" id="{2CFC8BF5-6A8E-42E6-B944-5B170DD21947}"/>
                  </a:ext>
                </a:extLst>
              </p:cNvPr>
              <p:cNvCxnSpPr/>
              <p:nvPr/>
            </p:nvCxnSpPr>
            <p:spPr>
              <a:xfrm flipH="1" flipV="1">
                <a:off x="19988239" y="23775948"/>
                <a:ext cx="176172" cy="1653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477" name="Text Box 1294"/>
          <p:cNvSpPr txBox="1">
            <a:spLocks noChangeArrowheads="1"/>
          </p:cNvSpPr>
          <p:nvPr/>
        </p:nvSpPr>
        <p:spPr bwMode="auto">
          <a:xfrm>
            <a:off x="8272407" y="18173676"/>
            <a:ext cx="9001188" cy="2026117"/>
          </a:xfrm>
          <a:prstGeom prst="rect">
            <a:avLst/>
          </a:prstGeom>
          <a:noFill/>
          <a:ln w="9525">
            <a:noFill/>
            <a:miter lim="800000"/>
            <a:headEnd/>
            <a:tailEnd/>
          </a:ln>
        </p:spPr>
        <p:txBody>
          <a:bodyPr wrap="square" lIns="63423" tIns="31711" rIns="63423" bIns="31711">
            <a:spAutoFit/>
          </a:bodyPr>
          <a:lstStyle/>
          <a:p>
            <a:pPr marL="0" lvl="1" algn="ctr" defTabSz="3313113">
              <a:spcBef>
                <a:spcPct val="50000"/>
              </a:spcBef>
              <a:defRPr/>
            </a:pPr>
            <a:r>
              <a:rPr lang="en-GB" sz="2300" b="1" dirty="0"/>
              <a:t>1) </a:t>
            </a:r>
            <a:r>
              <a:rPr lang="en-US" sz="2400" b="1" dirty="0"/>
              <a:t>MNT and CCDC6 </a:t>
            </a:r>
            <a:r>
              <a:rPr lang="en-GB" sz="2400" b="1" dirty="0"/>
              <a:t>interaction</a:t>
            </a:r>
            <a:endParaRPr lang="es-ES" sz="2400" dirty="0"/>
          </a:p>
          <a:p>
            <a:pPr marL="0" lvl="1" algn="ctr" defTabSz="3313113">
              <a:spcBef>
                <a:spcPct val="50000"/>
              </a:spcBef>
              <a:defRPr/>
            </a:pPr>
            <a:endParaRPr lang="en-US" sz="2300" b="1" dirty="0"/>
          </a:p>
          <a:p>
            <a:pPr marL="0" lvl="1" algn="ctr" defTabSz="3313113">
              <a:spcBef>
                <a:spcPct val="50000"/>
              </a:spcBef>
              <a:defRPr/>
            </a:pPr>
            <a:endParaRPr lang="es-ES" sz="2300" dirty="0"/>
          </a:p>
          <a:p>
            <a:pPr algn="ctr" defTabSz="3313113">
              <a:spcBef>
                <a:spcPct val="50000"/>
              </a:spcBef>
              <a:defRPr/>
            </a:pPr>
            <a:endParaRPr lang="en-GB" sz="2300" dirty="0"/>
          </a:p>
        </p:txBody>
      </p:sp>
      <p:grpSp>
        <p:nvGrpSpPr>
          <p:cNvPr id="1478" name="1477 Grupo"/>
          <p:cNvGrpSpPr/>
          <p:nvPr/>
        </p:nvGrpSpPr>
        <p:grpSpPr>
          <a:xfrm>
            <a:off x="20909248" y="7993188"/>
            <a:ext cx="4651155" cy="672527"/>
            <a:chOff x="0" y="2852564"/>
            <a:chExt cx="4651155" cy="672527"/>
          </a:xfrm>
        </p:grpSpPr>
        <p:grpSp>
          <p:nvGrpSpPr>
            <p:cNvPr id="1479" name="Grupo 8">
              <a:extLst>
                <a:ext uri="{FF2B5EF4-FFF2-40B4-BE49-F238E27FC236}">
                  <a16:creationId xmlns:a16="http://schemas.microsoft.com/office/drawing/2014/main" id="{007C6220-3C6B-46F1-AD54-A0D667A6DC13}"/>
                </a:ext>
              </a:extLst>
            </p:cNvPr>
            <p:cNvGrpSpPr/>
            <p:nvPr/>
          </p:nvGrpSpPr>
          <p:grpSpPr>
            <a:xfrm>
              <a:off x="1180976" y="2852564"/>
              <a:ext cx="3470179" cy="672527"/>
              <a:chOff x="861999" y="2852564"/>
              <a:chExt cx="3470179" cy="672527"/>
            </a:xfrm>
          </p:grpSpPr>
          <p:sp>
            <p:nvSpPr>
              <p:cNvPr id="1481" name="CuadroTexto 81">
                <a:extLst>
                  <a:ext uri="{FF2B5EF4-FFF2-40B4-BE49-F238E27FC236}">
                    <a16:creationId xmlns:a16="http://schemas.microsoft.com/office/drawing/2014/main" id="{A001F261-A327-40C2-B9B3-C288672AA3B6}"/>
                  </a:ext>
                </a:extLst>
              </p:cNvPr>
              <p:cNvSpPr txBox="1"/>
              <p:nvPr/>
            </p:nvSpPr>
            <p:spPr>
              <a:xfrm>
                <a:off x="861999" y="3256113"/>
                <a:ext cx="623208"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N-</a:t>
                </a:r>
              </a:p>
            </p:txBody>
          </p:sp>
          <p:sp>
            <p:nvSpPr>
              <p:cNvPr id="1482" name="CuadroTexto 82">
                <a:extLst>
                  <a:ext uri="{FF2B5EF4-FFF2-40B4-BE49-F238E27FC236}">
                    <a16:creationId xmlns:a16="http://schemas.microsoft.com/office/drawing/2014/main" id="{CC877FA2-F40F-4231-B271-A1222F47F5B4}"/>
                  </a:ext>
                </a:extLst>
              </p:cNvPr>
              <p:cNvSpPr txBox="1"/>
              <p:nvPr/>
            </p:nvSpPr>
            <p:spPr>
              <a:xfrm>
                <a:off x="3708970" y="3278870"/>
                <a:ext cx="623208"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-C</a:t>
                </a:r>
              </a:p>
            </p:txBody>
          </p:sp>
          <p:sp>
            <p:nvSpPr>
              <p:cNvPr id="1483" name="Rectángulo redondeado 2">
                <a:extLst>
                  <a:ext uri="{FF2B5EF4-FFF2-40B4-BE49-F238E27FC236}">
                    <a16:creationId xmlns:a16="http://schemas.microsoft.com/office/drawing/2014/main" id="{4BEBA782-AB16-4649-9B47-CC1A907597DB}"/>
                  </a:ext>
                </a:extLst>
              </p:cNvPr>
              <p:cNvSpPr/>
              <p:nvPr/>
            </p:nvSpPr>
            <p:spPr>
              <a:xfrm>
                <a:off x="1424495" y="3276983"/>
                <a:ext cx="456207" cy="232107"/>
              </a:xfrm>
              <a:prstGeom prst="roundRect">
                <a:avLst/>
              </a:prstGeom>
              <a:solidFill>
                <a:schemeClr val="accent1">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000" dirty="0"/>
              </a:p>
            </p:txBody>
          </p:sp>
          <p:sp>
            <p:nvSpPr>
              <p:cNvPr id="1484" name="Rectángulo redondeado 4">
                <a:extLst>
                  <a:ext uri="{FF2B5EF4-FFF2-40B4-BE49-F238E27FC236}">
                    <a16:creationId xmlns:a16="http://schemas.microsoft.com/office/drawing/2014/main" id="{BDFEAEDE-6E73-4F32-9F82-FB23BDE30417}"/>
                  </a:ext>
                </a:extLst>
              </p:cNvPr>
              <p:cNvSpPr/>
              <p:nvPr/>
            </p:nvSpPr>
            <p:spPr>
              <a:xfrm>
                <a:off x="1882112" y="3278870"/>
                <a:ext cx="1924249" cy="227059"/>
              </a:xfrm>
              <a:prstGeom prst="roundRect">
                <a:avLst/>
              </a:prstGeom>
              <a:solidFill>
                <a:schemeClr val="accent1">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000" dirty="0">
                    <a:latin typeface="Arial" panose="020B0604020202020204" pitchFamily="34" charset="0"/>
                    <a:cs typeface="Arial" panose="020B0604020202020204" pitchFamily="34" charset="0"/>
                  </a:rPr>
                  <a:t>RET</a:t>
                </a:r>
              </a:p>
            </p:txBody>
          </p:sp>
          <p:sp>
            <p:nvSpPr>
              <p:cNvPr id="1485" name="Rectángulo redondeado 39">
                <a:extLst>
                  <a:ext uri="{FF2B5EF4-FFF2-40B4-BE49-F238E27FC236}">
                    <a16:creationId xmlns:a16="http://schemas.microsoft.com/office/drawing/2014/main" id="{18C09821-7E4E-45EF-9107-43A8198DF36F}"/>
                  </a:ext>
                </a:extLst>
              </p:cNvPr>
              <p:cNvSpPr/>
              <p:nvPr/>
            </p:nvSpPr>
            <p:spPr>
              <a:xfrm>
                <a:off x="1111348" y="3270850"/>
                <a:ext cx="310757" cy="235080"/>
              </a:xfrm>
              <a:prstGeom prst="roundRect">
                <a:avLst/>
              </a:prstGeom>
              <a:solidFill>
                <a:schemeClr val="tx2">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000" dirty="0"/>
                  <a:t> </a:t>
                </a:r>
              </a:p>
            </p:txBody>
          </p:sp>
          <p:sp>
            <p:nvSpPr>
              <p:cNvPr id="1486" name="CuadroTexto 87">
                <a:extLst>
                  <a:ext uri="{FF2B5EF4-FFF2-40B4-BE49-F238E27FC236}">
                    <a16:creationId xmlns:a16="http://schemas.microsoft.com/office/drawing/2014/main" id="{B1632B82-3D6A-4F62-A8D5-B933A68CB6D4}"/>
                  </a:ext>
                </a:extLst>
              </p:cNvPr>
              <p:cNvSpPr txBox="1"/>
              <p:nvPr/>
            </p:nvSpPr>
            <p:spPr>
              <a:xfrm>
                <a:off x="1710582" y="2852564"/>
                <a:ext cx="650483" cy="249159"/>
              </a:xfrm>
              <a:prstGeom prst="rect">
                <a:avLst/>
              </a:prstGeom>
              <a:noFill/>
            </p:spPr>
            <p:txBody>
              <a:bodyPr wrap="square" rtlCol="0">
                <a:spAutoFit/>
              </a:bodyPr>
              <a:lstStyle/>
              <a:p>
                <a:r>
                  <a:rPr lang="es-ES" sz="1000" dirty="0"/>
                  <a:t>101aa</a:t>
                </a:r>
              </a:p>
            </p:txBody>
          </p:sp>
          <p:cxnSp>
            <p:nvCxnSpPr>
              <p:cNvPr id="1487" name="Conector recto de flecha 90">
                <a:extLst>
                  <a:ext uri="{FF2B5EF4-FFF2-40B4-BE49-F238E27FC236}">
                    <a16:creationId xmlns:a16="http://schemas.microsoft.com/office/drawing/2014/main" id="{D299187E-A73C-4CFB-8003-EEBC19879547}"/>
                  </a:ext>
                </a:extLst>
              </p:cNvPr>
              <p:cNvCxnSpPr/>
              <p:nvPr/>
            </p:nvCxnSpPr>
            <p:spPr>
              <a:xfrm>
                <a:off x="1886212" y="3041245"/>
                <a:ext cx="2999" cy="21486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80" name="CuadroTexto 28">
              <a:extLst>
                <a:ext uri="{FF2B5EF4-FFF2-40B4-BE49-F238E27FC236}">
                  <a16:creationId xmlns:a16="http://schemas.microsoft.com/office/drawing/2014/main" id="{0FA3403B-D603-413A-A531-6AA11B17D98F}"/>
                </a:ext>
              </a:extLst>
            </p:cNvPr>
            <p:cNvSpPr txBox="1"/>
            <p:nvPr/>
          </p:nvSpPr>
          <p:spPr>
            <a:xfrm>
              <a:off x="0" y="3228223"/>
              <a:ext cx="1181734"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RET/PTC</a:t>
              </a:r>
              <a:r>
                <a:rPr lang="es-ES" sz="1000" dirty="0">
                  <a:latin typeface="Arial" panose="020B0604020202020204" pitchFamily="34" charset="0"/>
                  <a:cs typeface="Arial" panose="020B0604020202020204" pitchFamily="34" charset="0"/>
                </a:rPr>
                <a:t> (PTC1)</a:t>
              </a:r>
            </a:p>
          </p:txBody>
        </p:sp>
      </p:grpSp>
      <p:grpSp>
        <p:nvGrpSpPr>
          <p:cNvPr id="1488" name="1487 Grupo"/>
          <p:cNvGrpSpPr/>
          <p:nvPr/>
        </p:nvGrpSpPr>
        <p:grpSpPr>
          <a:xfrm>
            <a:off x="25703279" y="7993188"/>
            <a:ext cx="5496709" cy="789039"/>
            <a:chOff x="217430" y="1283582"/>
            <a:chExt cx="5496709" cy="789039"/>
          </a:xfrm>
        </p:grpSpPr>
        <p:cxnSp>
          <p:nvCxnSpPr>
            <p:cNvPr id="1489" name="Conector recto de flecha 89">
              <a:extLst>
                <a:ext uri="{FF2B5EF4-FFF2-40B4-BE49-F238E27FC236}">
                  <a16:creationId xmlns:a16="http://schemas.microsoft.com/office/drawing/2014/main" id="{D16564B2-604B-4E6F-8949-06FF7F7BE605}"/>
                </a:ext>
              </a:extLst>
            </p:cNvPr>
            <p:cNvCxnSpPr>
              <a:cxnSpLocks/>
            </p:cNvCxnSpPr>
            <p:nvPr/>
          </p:nvCxnSpPr>
          <p:spPr>
            <a:xfrm>
              <a:off x="1705358" y="1495857"/>
              <a:ext cx="2999" cy="21486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0" name="CuadroTexto 33">
              <a:extLst>
                <a:ext uri="{FF2B5EF4-FFF2-40B4-BE49-F238E27FC236}">
                  <a16:creationId xmlns:a16="http://schemas.microsoft.com/office/drawing/2014/main" id="{A62ADA69-0A63-4E60-83BF-8B6DC3EA6536}"/>
                </a:ext>
              </a:extLst>
            </p:cNvPr>
            <p:cNvSpPr txBox="1"/>
            <p:nvPr/>
          </p:nvSpPr>
          <p:spPr>
            <a:xfrm>
              <a:off x="4404850" y="1315090"/>
              <a:ext cx="650483" cy="249159"/>
            </a:xfrm>
            <a:prstGeom prst="rect">
              <a:avLst/>
            </a:prstGeom>
            <a:noFill/>
          </p:spPr>
          <p:txBody>
            <a:bodyPr wrap="square" rtlCol="0">
              <a:spAutoFit/>
            </a:bodyPr>
            <a:lstStyle/>
            <a:p>
              <a:r>
                <a:rPr lang="es-ES" sz="1000" dirty="0"/>
                <a:t>537aa</a:t>
              </a:r>
            </a:p>
          </p:txBody>
        </p:sp>
        <p:cxnSp>
          <p:nvCxnSpPr>
            <p:cNvPr id="1491" name="Conector recto de flecha 34">
              <a:extLst>
                <a:ext uri="{FF2B5EF4-FFF2-40B4-BE49-F238E27FC236}">
                  <a16:creationId xmlns:a16="http://schemas.microsoft.com/office/drawing/2014/main" id="{3732F62F-13A5-4127-A0CB-1620900FCCC6}"/>
                </a:ext>
              </a:extLst>
            </p:cNvPr>
            <p:cNvCxnSpPr/>
            <p:nvPr/>
          </p:nvCxnSpPr>
          <p:spPr>
            <a:xfrm>
              <a:off x="4580480" y="1503771"/>
              <a:ext cx="2999" cy="21486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2" name="CuadroTexto 26">
              <a:extLst>
                <a:ext uri="{FF2B5EF4-FFF2-40B4-BE49-F238E27FC236}">
                  <a16:creationId xmlns:a16="http://schemas.microsoft.com/office/drawing/2014/main" id="{8A20FF83-25BC-40D3-B958-2D37987D9AFE}"/>
                </a:ext>
              </a:extLst>
            </p:cNvPr>
            <p:cNvSpPr txBox="1"/>
            <p:nvPr/>
          </p:nvSpPr>
          <p:spPr>
            <a:xfrm>
              <a:off x="217430" y="1681003"/>
              <a:ext cx="627095"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a:t>
              </a:r>
            </a:p>
          </p:txBody>
        </p:sp>
        <p:grpSp>
          <p:nvGrpSpPr>
            <p:cNvPr id="1493" name="Grupo 7">
              <a:extLst>
                <a:ext uri="{FF2B5EF4-FFF2-40B4-BE49-F238E27FC236}">
                  <a16:creationId xmlns:a16="http://schemas.microsoft.com/office/drawing/2014/main" id="{928D19A4-6781-43F6-B788-3426A21F7F6E}"/>
                </a:ext>
              </a:extLst>
            </p:cNvPr>
            <p:cNvGrpSpPr/>
            <p:nvPr/>
          </p:nvGrpSpPr>
          <p:grpSpPr>
            <a:xfrm>
              <a:off x="858015" y="1283574"/>
              <a:ext cx="4856124" cy="789038"/>
              <a:chOff x="858015" y="1283574"/>
              <a:chExt cx="4856124" cy="789038"/>
            </a:xfrm>
          </p:grpSpPr>
          <p:grpSp>
            <p:nvGrpSpPr>
              <p:cNvPr id="1494" name="Grupo 17">
                <a:extLst>
                  <a:ext uri="{FF2B5EF4-FFF2-40B4-BE49-F238E27FC236}">
                    <a16:creationId xmlns:a16="http://schemas.microsoft.com/office/drawing/2014/main" id="{22BB8F1A-2CB3-4620-8C2A-94127A6441DD}"/>
                  </a:ext>
                </a:extLst>
              </p:cNvPr>
              <p:cNvGrpSpPr/>
              <p:nvPr/>
            </p:nvGrpSpPr>
            <p:grpSpPr>
              <a:xfrm>
                <a:off x="858015" y="1283574"/>
                <a:ext cx="4198023" cy="789038"/>
                <a:chOff x="535213" y="2429207"/>
                <a:chExt cx="3207848" cy="572809"/>
              </a:xfrm>
            </p:grpSpPr>
            <p:sp>
              <p:nvSpPr>
                <p:cNvPr id="1496" name="CuadroTexto 70">
                  <a:extLst>
                    <a:ext uri="{FF2B5EF4-FFF2-40B4-BE49-F238E27FC236}">
                      <a16:creationId xmlns:a16="http://schemas.microsoft.com/office/drawing/2014/main" id="{E975E79D-CB28-4AC1-8642-22825DC5986B}"/>
                    </a:ext>
                  </a:extLst>
                </p:cNvPr>
                <p:cNvSpPr txBox="1"/>
                <p:nvPr/>
              </p:nvSpPr>
              <p:spPr>
                <a:xfrm>
                  <a:off x="535213" y="2731374"/>
                  <a:ext cx="401072" cy="261610"/>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N-</a:t>
                  </a:r>
                </a:p>
              </p:txBody>
            </p:sp>
            <p:sp>
              <p:nvSpPr>
                <p:cNvPr id="1497" name="CuadroTexto 71">
                  <a:extLst>
                    <a:ext uri="{FF2B5EF4-FFF2-40B4-BE49-F238E27FC236}">
                      <a16:creationId xmlns:a16="http://schemas.microsoft.com/office/drawing/2014/main" id="{9A2E70E6-5D51-40C1-B53C-03F68B45186B}"/>
                    </a:ext>
                  </a:extLst>
                </p:cNvPr>
                <p:cNvSpPr txBox="1"/>
                <p:nvPr/>
              </p:nvSpPr>
              <p:spPr>
                <a:xfrm>
                  <a:off x="3341989" y="2740406"/>
                  <a:ext cx="401072" cy="261610"/>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-C</a:t>
                  </a:r>
                </a:p>
              </p:txBody>
            </p:sp>
            <p:sp>
              <p:nvSpPr>
                <p:cNvPr id="1498" name="Rectángulo redondeado 2">
                  <a:extLst>
                    <a:ext uri="{FF2B5EF4-FFF2-40B4-BE49-F238E27FC236}">
                      <a16:creationId xmlns:a16="http://schemas.microsoft.com/office/drawing/2014/main" id="{74F4DA91-3568-46DD-9C2E-DC2A8A9CA43F}"/>
                    </a:ext>
                  </a:extLst>
                </p:cNvPr>
                <p:cNvSpPr/>
                <p:nvPr/>
              </p:nvSpPr>
              <p:spPr>
                <a:xfrm>
                  <a:off x="924290" y="2754294"/>
                  <a:ext cx="1840059" cy="168343"/>
                </a:xfrm>
                <a:prstGeom prst="roundRect">
                  <a:avLst/>
                </a:prstGeom>
                <a:solidFill>
                  <a:schemeClr val="accent1">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000" dirty="0"/>
                </a:p>
              </p:txBody>
            </p:sp>
            <p:sp>
              <p:nvSpPr>
                <p:cNvPr id="1499" name="Rectángulo redondeado 4">
                  <a:extLst>
                    <a:ext uri="{FF2B5EF4-FFF2-40B4-BE49-F238E27FC236}">
                      <a16:creationId xmlns:a16="http://schemas.microsoft.com/office/drawing/2014/main" id="{C748EF39-7699-4C1D-A0C9-516D82B8D2BE}"/>
                    </a:ext>
                  </a:extLst>
                </p:cNvPr>
                <p:cNvSpPr/>
                <p:nvPr/>
              </p:nvSpPr>
              <p:spPr>
                <a:xfrm>
                  <a:off x="2766463" y="2761210"/>
                  <a:ext cx="636852" cy="163298"/>
                </a:xfrm>
                <a:prstGeom prst="roundRect">
                  <a:avLst/>
                </a:prstGeom>
                <a:solidFill>
                  <a:schemeClr val="accent5">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000" dirty="0"/>
                </a:p>
              </p:txBody>
            </p:sp>
            <p:sp>
              <p:nvSpPr>
                <p:cNvPr id="1500" name="CuadroTexto 75">
                  <a:extLst>
                    <a:ext uri="{FF2B5EF4-FFF2-40B4-BE49-F238E27FC236}">
                      <a16:creationId xmlns:a16="http://schemas.microsoft.com/office/drawing/2014/main" id="{4F1BB208-E0A2-4957-8D12-5C4AD14EE230}"/>
                    </a:ext>
                  </a:extLst>
                </p:cNvPr>
                <p:cNvSpPr txBox="1"/>
                <p:nvPr/>
              </p:nvSpPr>
              <p:spPr>
                <a:xfrm>
                  <a:off x="1018584" y="2433466"/>
                  <a:ext cx="479129" cy="178746"/>
                </a:xfrm>
                <a:prstGeom prst="rect">
                  <a:avLst/>
                </a:prstGeom>
                <a:noFill/>
              </p:spPr>
              <p:txBody>
                <a:bodyPr wrap="square" rtlCol="0">
                  <a:spAutoFit/>
                </a:bodyPr>
                <a:lstStyle/>
                <a:p>
                  <a:r>
                    <a:rPr lang="es-ES" sz="1000" dirty="0"/>
                    <a:t>101aa</a:t>
                  </a:r>
                </a:p>
              </p:txBody>
            </p:sp>
            <p:cxnSp>
              <p:nvCxnSpPr>
                <p:cNvPr id="1501" name="Conector recto de flecha 76">
                  <a:extLst>
                    <a:ext uri="{FF2B5EF4-FFF2-40B4-BE49-F238E27FC236}">
                      <a16:creationId xmlns:a16="http://schemas.microsoft.com/office/drawing/2014/main" id="{D1E826DE-1179-4F01-AA0E-E602CC392908}"/>
                    </a:ext>
                  </a:extLst>
                </p:cNvPr>
                <p:cNvCxnSpPr/>
                <p:nvPr/>
              </p:nvCxnSpPr>
              <p:spPr>
                <a:xfrm>
                  <a:off x="2708850" y="2575389"/>
                  <a:ext cx="2292" cy="15598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2" name="CuadroTexto 77">
                  <a:extLst>
                    <a:ext uri="{FF2B5EF4-FFF2-40B4-BE49-F238E27FC236}">
                      <a16:creationId xmlns:a16="http://schemas.microsoft.com/office/drawing/2014/main" id="{8500A703-F165-4245-B2CB-8759B849CBE7}"/>
                    </a:ext>
                  </a:extLst>
                </p:cNvPr>
                <p:cNvSpPr txBox="1"/>
                <p:nvPr/>
              </p:nvSpPr>
              <p:spPr>
                <a:xfrm>
                  <a:off x="2516787" y="2429207"/>
                  <a:ext cx="495122" cy="156538"/>
                </a:xfrm>
                <a:prstGeom prst="rect">
                  <a:avLst/>
                </a:prstGeom>
                <a:noFill/>
              </p:spPr>
              <p:txBody>
                <a:bodyPr wrap="square" rtlCol="0">
                  <a:spAutoFit/>
                </a:bodyPr>
                <a:lstStyle/>
                <a:p>
                  <a:r>
                    <a:rPr lang="es-ES" sz="1000" dirty="0"/>
                    <a:t>474aa</a:t>
                  </a:r>
                </a:p>
              </p:txBody>
            </p:sp>
            <p:sp>
              <p:nvSpPr>
                <p:cNvPr id="1503" name="Rectángulo redondeado 39">
                  <a:extLst>
                    <a:ext uri="{FF2B5EF4-FFF2-40B4-BE49-F238E27FC236}">
                      <a16:creationId xmlns:a16="http://schemas.microsoft.com/office/drawing/2014/main" id="{E9147F3B-DC44-4EA9-99F0-9DCD021E07C8}"/>
                    </a:ext>
                  </a:extLst>
                </p:cNvPr>
                <p:cNvSpPr/>
                <p:nvPr/>
              </p:nvSpPr>
              <p:spPr>
                <a:xfrm>
                  <a:off x="719242" y="2752401"/>
                  <a:ext cx="199991" cy="170905"/>
                </a:xfrm>
                <a:prstGeom prst="roundRect">
                  <a:avLst/>
                </a:prstGeom>
                <a:solidFill>
                  <a:schemeClr val="tx2">
                    <a:lumMod val="20000"/>
                    <a:lumOff val="8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dirty="0"/>
                    <a:t> </a:t>
                  </a:r>
                </a:p>
              </p:txBody>
            </p:sp>
            <p:sp>
              <p:nvSpPr>
                <p:cNvPr id="1504" name="Rectángulo 79">
                  <a:extLst>
                    <a:ext uri="{FF2B5EF4-FFF2-40B4-BE49-F238E27FC236}">
                      <a16:creationId xmlns:a16="http://schemas.microsoft.com/office/drawing/2014/main" id="{E90BF683-D294-4B98-86D8-B8B5AAE75BCA}"/>
                    </a:ext>
                  </a:extLst>
                </p:cNvPr>
                <p:cNvSpPr/>
                <p:nvPr/>
              </p:nvSpPr>
              <p:spPr>
                <a:xfrm>
                  <a:off x="1537223" y="2738505"/>
                  <a:ext cx="707016" cy="201090"/>
                </a:xfrm>
                <a:prstGeom prst="rect">
                  <a:avLst/>
                </a:prstGeom>
              </p:spPr>
              <p:txBody>
                <a:bodyPr wrap="none">
                  <a:spAutoFit/>
                </a:bodyPr>
                <a:lstStyle/>
                <a:p>
                  <a:pPr algn="ctr"/>
                  <a:r>
                    <a:rPr lang="es-ES" sz="1200" dirty="0" err="1">
                      <a:latin typeface="Arial" panose="020B0604020202020204" pitchFamily="34" charset="0"/>
                      <a:cs typeface="Arial" panose="020B0604020202020204" pitchFamily="34" charset="0"/>
                    </a:rPr>
                    <a:t>Coiled</a:t>
                  </a:r>
                  <a:r>
                    <a:rPr lang="es-ES" sz="1200" dirty="0"/>
                    <a:t> </a:t>
                  </a:r>
                  <a:r>
                    <a:rPr lang="es-ES" sz="1200" dirty="0" err="1">
                      <a:latin typeface="Arial" panose="020B0604020202020204" pitchFamily="34" charset="0"/>
                      <a:cs typeface="Arial" panose="020B0604020202020204" pitchFamily="34" charset="0"/>
                    </a:rPr>
                    <a:t>coil</a:t>
                  </a:r>
                  <a:r>
                    <a:rPr lang="es-ES" sz="1200" dirty="0">
                      <a:latin typeface="Arial" panose="020B0604020202020204" pitchFamily="34" charset="0"/>
                      <a:cs typeface="Arial" panose="020B0604020202020204" pitchFamily="34" charset="0"/>
                    </a:rPr>
                    <a:t> </a:t>
                  </a:r>
                </a:p>
              </p:txBody>
            </p:sp>
            <p:sp>
              <p:nvSpPr>
                <p:cNvPr id="1505" name="Rectángulo 80">
                  <a:extLst>
                    <a:ext uri="{FF2B5EF4-FFF2-40B4-BE49-F238E27FC236}">
                      <a16:creationId xmlns:a16="http://schemas.microsoft.com/office/drawing/2014/main" id="{1EACDDA6-7DE7-4995-80D0-76C267689532}"/>
                    </a:ext>
                  </a:extLst>
                </p:cNvPr>
                <p:cNvSpPr/>
                <p:nvPr/>
              </p:nvSpPr>
              <p:spPr>
                <a:xfrm>
                  <a:off x="2914511" y="2753093"/>
                  <a:ext cx="381191" cy="189918"/>
                </a:xfrm>
                <a:prstGeom prst="rect">
                  <a:avLst/>
                </a:prstGeom>
              </p:spPr>
              <p:txBody>
                <a:bodyPr wrap="none">
                  <a:spAutoFit/>
                </a:bodyPr>
                <a:lstStyle/>
                <a:p>
                  <a:r>
                    <a:rPr lang="es-ES" sz="1100" dirty="0">
                      <a:latin typeface="Arial" panose="020B0604020202020204" pitchFamily="34" charset="0"/>
                      <a:cs typeface="Arial" panose="020B0604020202020204" pitchFamily="34" charset="0"/>
                    </a:rPr>
                    <a:t>SH3 </a:t>
                  </a:r>
                </a:p>
              </p:txBody>
            </p:sp>
          </p:grpSp>
          <p:sp>
            <p:nvSpPr>
              <p:cNvPr id="1495" name="CuadroTexto 6"/>
              <p:cNvSpPr txBox="1"/>
              <p:nvPr/>
            </p:nvSpPr>
            <p:spPr>
              <a:xfrm>
                <a:off x="4904359" y="1709636"/>
                <a:ext cx="809780" cy="261610"/>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65kDa</a:t>
                </a:r>
              </a:p>
            </p:txBody>
          </p:sp>
        </p:grpSp>
      </p:grpSp>
      <p:grpSp>
        <p:nvGrpSpPr>
          <p:cNvPr id="1506" name="Grupo 27">
            <a:extLst>
              <a:ext uri="{FF2B5EF4-FFF2-40B4-BE49-F238E27FC236}">
                <a16:creationId xmlns:a16="http://schemas.microsoft.com/office/drawing/2014/main" id="{1C46A27A-B82D-4852-83AA-C7F84CBF69EC}"/>
              </a:ext>
            </a:extLst>
          </p:cNvPr>
          <p:cNvGrpSpPr/>
          <p:nvPr/>
        </p:nvGrpSpPr>
        <p:grpSpPr>
          <a:xfrm>
            <a:off x="25560403" y="18959494"/>
            <a:ext cx="4339993" cy="3126654"/>
            <a:chOff x="537906" y="1977579"/>
            <a:chExt cx="4339993" cy="3126654"/>
          </a:xfrm>
        </p:grpSpPr>
        <p:sp>
          <p:nvSpPr>
            <p:cNvPr id="1507" name="CuadroTexto 1">
              <a:extLst>
                <a:ext uri="{FF2B5EF4-FFF2-40B4-BE49-F238E27FC236}">
                  <a16:creationId xmlns:a16="http://schemas.microsoft.com/office/drawing/2014/main" id="{603B0401-43FE-44FA-BA72-337F98560A67}"/>
                </a:ext>
              </a:extLst>
            </p:cNvPr>
            <p:cNvSpPr txBox="1"/>
            <p:nvPr/>
          </p:nvSpPr>
          <p:spPr>
            <a:xfrm>
              <a:off x="3878908" y="4414780"/>
              <a:ext cx="463588"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MNT</a:t>
              </a:r>
            </a:p>
          </p:txBody>
        </p:sp>
        <p:pic>
          <p:nvPicPr>
            <p:cNvPr id="1508" name="Imagen 2">
              <a:extLst>
                <a:ext uri="{FF2B5EF4-FFF2-40B4-BE49-F238E27FC236}">
                  <a16:creationId xmlns:a16="http://schemas.microsoft.com/office/drawing/2014/main" id="{AE10ECF5-31E8-4052-8714-942841D2F64E}"/>
                </a:ext>
              </a:extLst>
            </p:cNvPr>
            <p:cNvPicPr>
              <a:picLocks noChangeAspect="1"/>
            </p:cNvPicPr>
            <p:nvPr/>
          </p:nvPicPr>
          <p:blipFill rotWithShape="1">
            <a:blip r:embed="rId14"/>
            <a:srcRect l="39963" t="26442" r="19214" b="66851"/>
            <a:stretch/>
          </p:blipFill>
          <p:spPr>
            <a:xfrm>
              <a:off x="1211681" y="4798555"/>
              <a:ext cx="2652896" cy="305678"/>
            </a:xfrm>
            <a:prstGeom prst="rect">
              <a:avLst/>
            </a:prstGeom>
            <a:ln>
              <a:solidFill>
                <a:schemeClr val="tx1"/>
              </a:solidFill>
            </a:ln>
          </p:spPr>
        </p:pic>
        <p:sp>
          <p:nvSpPr>
            <p:cNvPr id="1509" name="CuadroTexto 3">
              <a:extLst>
                <a:ext uri="{FF2B5EF4-FFF2-40B4-BE49-F238E27FC236}">
                  <a16:creationId xmlns:a16="http://schemas.microsoft.com/office/drawing/2014/main" id="{ACBECDDF-090D-4BFB-8439-0DD67CC80B67}"/>
                </a:ext>
              </a:extLst>
            </p:cNvPr>
            <p:cNvSpPr txBox="1"/>
            <p:nvPr/>
          </p:nvSpPr>
          <p:spPr>
            <a:xfrm>
              <a:off x="3878908" y="4819981"/>
              <a:ext cx="998991"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COOMASSIE</a:t>
              </a:r>
            </a:p>
          </p:txBody>
        </p:sp>
        <p:sp>
          <p:nvSpPr>
            <p:cNvPr id="1510" name="CuadroTexto 4">
              <a:extLst>
                <a:ext uri="{FF2B5EF4-FFF2-40B4-BE49-F238E27FC236}">
                  <a16:creationId xmlns:a16="http://schemas.microsoft.com/office/drawing/2014/main" id="{5CD2F73A-DFC6-42B8-B2E6-61DEF42189EA}"/>
                </a:ext>
              </a:extLst>
            </p:cNvPr>
            <p:cNvSpPr txBox="1"/>
            <p:nvPr/>
          </p:nvSpPr>
          <p:spPr>
            <a:xfrm>
              <a:off x="569317" y="4386485"/>
              <a:ext cx="755522"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75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cxnSp>
          <p:nvCxnSpPr>
            <p:cNvPr id="1511" name="Conector recto 5">
              <a:extLst>
                <a:ext uri="{FF2B5EF4-FFF2-40B4-BE49-F238E27FC236}">
                  <a16:creationId xmlns:a16="http://schemas.microsoft.com/office/drawing/2014/main" id="{C02AFB6B-197F-438C-A04E-4904D450422B}"/>
                </a:ext>
              </a:extLst>
            </p:cNvPr>
            <p:cNvCxnSpPr>
              <a:cxnSpLocks/>
            </p:cNvCxnSpPr>
            <p:nvPr/>
          </p:nvCxnSpPr>
          <p:spPr>
            <a:xfrm>
              <a:off x="1058869" y="4517647"/>
              <a:ext cx="310851" cy="0"/>
            </a:xfrm>
            <a:prstGeom prst="line">
              <a:avLst/>
            </a:prstGeom>
          </p:spPr>
          <p:style>
            <a:lnRef idx="1">
              <a:schemeClr val="dk1"/>
            </a:lnRef>
            <a:fillRef idx="0">
              <a:schemeClr val="dk1"/>
            </a:fillRef>
            <a:effectRef idx="0">
              <a:schemeClr val="dk1"/>
            </a:effectRef>
            <a:fontRef idx="minor">
              <a:schemeClr val="tx1"/>
            </a:fontRef>
          </p:style>
        </p:cxnSp>
        <p:sp>
          <p:nvSpPr>
            <p:cNvPr id="1512" name="CuadroTexto 6">
              <a:extLst>
                <a:ext uri="{FF2B5EF4-FFF2-40B4-BE49-F238E27FC236}">
                  <a16:creationId xmlns:a16="http://schemas.microsoft.com/office/drawing/2014/main" id="{19C7223E-D4C2-432E-8B10-0432D76397DD}"/>
                </a:ext>
              </a:extLst>
            </p:cNvPr>
            <p:cNvSpPr txBox="1"/>
            <p:nvPr/>
          </p:nvSpPr>
          <p:spPr>
            <a:xfrm>
              <a:off x="3878908" y="3584325"/>
              <a:ext cx="603050"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Sin 3B</a:t>
              </a:r>
            </a:p>
          </p:txBody>
        </p:sp>
        <p:cxnSp>
          <p:nvCxnSpPr>
            <p:cNvPr id="1513" name="Conector recto 7">
              <a:extLst>
                <a:ext uri="{FF2B5EF4-FFF2-40B4-BE49-F238E27FC236}">
                  <a16:creationId xmlns:a16="http://schemas.microsoft.com/office/drawing/2014/main" id="{6293077B-7745-44D2-8E26-3219E688AF84}"/>
                </a:ext>
              </a:extLst>
            </p:cNvPr>
            <p:cNvCxnSpPr/>
            <p:nvPr/>
          </p:nvCxnSpPr>
          <p:spPr>
            <a:xfrm>
              <a:off x="1078810" y="3820802"/>
              <a:ext cx="223154" cy="0"/>
            </a:xfrm>
            <a:prstGeom prst="line">
              <a:avLst/>
            </a:prstGeom>
          </p:spPr>
          <p:style>
            <a:lnRef idx="1">
              <a:schemeClr val="dk1"/>
            </a:lnRef>
            <a:fillRef idx="0">
              <a:schemeClr val="dk1"/>
            </a:fillRef>
            <a:effectRef idx="0">
              <a:schemeClr val="dk1"/>
            </a:effectRef>
            <a:fontRef idx="minor">
              <a:schemeClr val="tx1"/>
            </a:fontRef>
          </p:style>
        </p:cxnSp>
        <p:sp>
          <p:nvSpPr>
            <p:cNvPr id="1514" name="CuadroTexto 8">
              <a:extLst>
                <a:ext uri="{FF2B5EF4-FFF2-40B4-BE49-F238E27FC236}">
                  <a16:creationId xmlns:a16="http://schemas.microsoft.com/office/drawing/2014/main" id="{BBC8EF5D-2232-463A-AD02-C0061FF4A5C8}"/>
                </a:ext>
              </a:extLst>
            </p:cNvPr>
            <p:cNvSpPr txBox="1"/>
            <p:nvPr/>
          </p:nvSpPr>
          <p:spPr>
            <a:xfrm>
              <a:off x="537906" y="3667997"/>
              <a:ext cx="715751"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130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515" name="CuadroTexto 9">
              <a:extLst>
                <a:ext uri="{FF2B5EF4-FFF2-40B4-BE49-F238E27FC236}">
                  <a16:creationId xmlns:a16="http://schemas.microsoft.com/office/drawing/2014/main" id="{E5F46E06-9ACF-416F-9A3C-CB7FDE681E5F}"/>
                </a:ext>
              </a:extLst>
            </p:cNvPr>
            <p:cNvSpPr txBox="1"/>
            <p:nvPr/>
          </p:nvSpPr>
          <p:spPr>
            <a:xfrm>
              <a:off x="3878908" y="3165388"/>
              <a:ext cx="683200"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Rho </a:t>
              </a:r>
              <a:r>
                <a:rPr lang="es-ES" sz="1000" b="1" dirty="0" err="1">
                  <a:latin typeface="Arial" panose="020B0604020202020204" pitchFamily="34" charset="0"/>
                  <a:cs typeface="Arial" panose="020B0604020202020204" pitchFamily="34" charset="0"/>
                </a:rPr>
                <a:t>Gdi</a:t>
              </a:r>
              <a:endParaRPr lang="es-ES" sz="1000" b="1" dirty="0">
                <a:latin typeface="Arial" panose="020B0604020202020204" pitchFamily="34" charset="0"/>
                <a:cs typeface="Arial" panose="020B0604020202020204" pitchFamily="34" charset="0"/>
              </a:endParaRPr>
            </a:p>
          </p:txBody>
        </p:sp>
        <p:pic>
          <p:nvPicPr>
            <p:cNvPr id="1516" name="Imagen 10">
              <a:extLst>
                <a:ext uri="{FF2B5EF4-FFF2-40B4-BE49-F238E27FC236}">
                  <a16:creationId xmlns:a16="http://schemas.microsoft.com/office/drawing/2014/main" id="{90E8CCEB-0AC8-4EAC-92DF-CE1E49069167}"/>
                </a:ext>
              </a:extLst>
            </p:cNvPr>
            <p:cNvPicPr>
              <a:picLocks noChangeAspect="1"/>
            </p:cNvPicPr>
            <p:nvPr/>
          </p:nvPicPr>
          <p:blipFill rotWithShape="1">
            <a:blip r:embed="rId50"/>
            <a:srcRect l="39923" t="22606" r="19545" b="72870"/>
            <a:stretch/>
          </p:blipFill>
          <p:spPr>
            <a:xfrm>
              <a:off x="1209926" y="4020369"/>
              <a:ext cx="2654652" cy="255313"/>
            </a:xfrm>
            <a:prstGeom prst="rect">
              <a:avLst/>
            </a:prstGeom>
            <a:ln>
              <a:solidFill>
                <a:schemeClr val="tx1"/>
              </a:solidFill>
            </a:ln>
          </p:spPr>
        </p:pic>
        <p:sp>
          <p:nvSpPr>
            <p:cNvPr id="1517" name="CuadroTexto 11">
              <a:extLst>
                <a:ext uri="{FF2B5EF4-FFF2-40B4-BE49-F238E27FC236}">
                  <a16:creationId xmlns:a16="http://schemas.microsoft.com/office/drawing/2014/main" id="{179E8810-C33F-46EC-AD4B-377AC2F1157C}"/>
                </a:ext>
              </a:extLst>
            </p:cNvPr>
            <p:cNvSpPr txBox="1"/>
            <p:nvPr/>
          </p:nvSpPr>
          <p:spPr>
            <a:xfrm>
              <a:off x="3878908" y="3978727"/>
              <a:ext cx="998991" cy="253916"/>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COOMASSIE</a:t>
              </a:r>
            </a:p>
          </p:txBody>
        </p:sp>
        <p:cxnSp>
          <p:nvCxnSpPr>
            <p:cNvPr id="1518" name="Conector recto 12">
              <a:extLst>
                <a:ext uri="{FF2B5EF4-FFF2-40B4-BE49-F238E27FC236}">
                  <a16:creationId xmlns:a16="http://schemas.microsoft.com/office/drawing/2014/main" id="{DC4BA796-B063-4807-AF86-5B335DCC5809}"/>
                </a:ext>
              </a:extLst>
            </p:cNvPr>
            <p:cNvCxnSpPr>
              <a:cxnSpLocks/>
            </p:cNvCxnSpPr>
            <p:nvPr/>
          </p:nvCxnSpPr>
          <p:spPr>
            <a:xfrm>
              <a:off x="1072731" y="3305005"/>
              <a:ext cx="271633" cy="0"/>
            </a:xfrm>
            <a:prstGeom prst="line">
              <a:avLst/>
            </a:prstGeom>
          </p:spPr>
          <p:style>
            <a:lnRef idx="1">
              <a:schemeClr val="dk1"/>
            </a:lnRef>
            <a:fillRef idx="0">
              <a:schemeClr val="dk1"/>
            </a:fillRef>
            <a:effectRef idx="0">
              <a:schemeClr val="dk1"/>
            </a:effectRef>
            <a:fontRef idx="minor">
              <a:schemeClr val="tx1"/>
            </a:fontRef>
          </p:style>
        </p:cxnSp>
        <p:sp>
          <p:nvSpPr>
            <p:cNvPr id="1519" name="CuadroTexto 13">
              <a:extLst>
                <a:ext uri="{FF2B5EF4-FFF2-40B4-BE49-F238E27FC236}">
                  <a16:creationId xmlns:a16="http://schemas.microsoft.com/office/drawing/2014/main" id="{E0180CEB-3591-4246-90E0-C334663DBA66}"/>
                </a:ext>
              </a:extLst>
            </p:cNvPr>
            <p:cNvSpPr txBox="1"/>
            <p:nvPr/>
          </p:nvSpPr>
          <p:spPr>
            <a:xfrm>
              <a:off x="570957" y="3165388"/>
              <a:ext cx="715751"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37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pic>
          <p:nvPicPr>
            <p:cNvPr id="1520" name="Imagen 14">
              <a:extLst>
                <a:ext uri="{FF2B5EF4-FFF2-40B4-BE49-F238E27FC236}">
                  <a16:creationId xmlns:a16="http://schemas.microsoft.com/office/drawing/2014/main" id="{B5291316-C4F9-4FBC-B332-BAF097816927}"/>
                </a:ext>
              </a:extLst>
            </p:cNvPr>
            <p:cNvPicPr>
              <a:picLocks noChangeAspect="1"/>
            </p:cNvPicPr>
            <p:nvPr/>
          </p:nvPicPr>
          <p:blipFill rotWithShape="1">
            <a:blip r:embed="rId17"/>
            <a:srcRect l="39486" t="42483" r="18022" b="47048"/>
            <a:stretch/>
          </p:blipFill>
          <p:spPr>
            <a:xfrm>
              <a:off x="1201479" y="3193975"/>
              <a:ext cx="2656163" cy="319032"/>
            </a:xfrm>
            <a:prstGeom prst="rect">
              <a:avLst/>
            </a:prstGeom>
            <a:ln>
              <a:solidFill>
                <a:schemeClr val="tx1"/>
              </a:solidFill>
            </a:ln>
          </p:spPr>
        </p:pic>
        <p:sp>
          <p:nvSpPr>
            <p:cNvPr id="1521" name="CuadroTexto 15">
              <a:extLst>
                <a:ext uri="{FF2B5EF4-FFF2-40B4-BE49-F238E27FC236}">
                  <a16:creationId xmlns:a16="http://schemas.microsoft.com/office/drawing/2014/main" id="{0031E178-9B30-4E9E-BD88-53A7FE826BD7}"/>
                </a:ext>
              </a:extLst>
            </p:cNvPr>
            <p:cNvSpPr txBox="1"/>
            <p:nvPr/>
          </p:nvSpPr>
          <p:spPr>
            <a:xfrm>
              <a:off x="3878908" y="2873782"/>
              <a:ext cx="955711" cy="246221"/>
            </a:xfrm>
            <a:prstGeom prst="rect">
              <a:avLst/>
            </a:prstGeom>
            <a:noFill/>
          </p:spPr>
          <p:txBody>
            <a:bodyPr wrap="none" rtlCol="0">
              <a:spAutoFit/>
            </a:bodyPr>
            <a:lstStyle/>
            <a:p>
              <a:r>
                <a:rPr lang="es-ES" sz="1000" b="1" dirty="0">
                  <a:latin typeface="Arial" panose="020B0604020202020204" pitchFamily="34" charset="0"/>
                  <a:cs typeface="Arial" panose="020B0604020202020204" pitchFamily="34" charset="0"/>
                </a:rPr>
                <a:t>CCDC6-MYC</a:t>
              </a:r>
            </a:p>
          </p:txBody>
        </p:sp>
        <p:cxnSp>
          <p:nvCxnSpPr>
            <p:cNvPr id="1522" name="Conector recto 16">
              <a:extLst>
                <a:ext uri="{FF2B5EF4-FFF2-40B4-BE49-F238E27FC236}">
                  <a16:creationId xmlns:a16="http://schemas.microsoft.com/office/drawing/2014/main" id="{5948A195-E1E7-4B48-95DB-1DB48EA0DF94}"/>
                </a:ext>
              </a:extLst>
            </p:cNvPr>
            <p:cNvCxnSpPr>
              <a:cxnSpLocks/>
            </p:cNvCxnSpPr>
            <p:nvPr/>
          </p:nvCxnSpPr>
          <p:spPr>
            <a:xfrm>
              <a:off x="1081021" y="3010942"/>
              <a:ext cx="271633" cy="0"/>
            </a:xfrm>
            <a:prstGeom prst="line">
              <a:avLst/>
            </a:prstGeom>
          </p:spPr>
          <p:style>
            <a:lnRef idx="1">
              <a:schemeClr val="dk1"/>
            </a:lnRef>
            <a:fillRef idx="0">
              <a:schemeClr val="dk1"/>
            </a:fillRef>
            <a:effectRef idx="0">
              <a:schemeClr val="dk1"/>
            </a:effectRef>
            <a:fontRef idx="minor">
              <a:schemeClr val="tx1"/>
            </a:fontRef>
          </p:style>
        </p:cxnSp>
        <p:sp>
          <p:nvSpPr>
            <p:cNvPr id="1523" name="CuadroTexto 17">
              <a:extLst>
                <a:ext uri="{FF2B5EF4-FFF2-40B4-BE49-F238E27FC236}">
                  <a16:creationId xmlns:a16="http://schemas.microsoft.com/office/drawing/2014/main" id="{65A9D4B5-4701-40DC-8F18-90EF3BAAA8A9}"/>
                </a:ext>
              </a:extLst>
            </p:cNvPr>
            <p:cNvSpPr txBox="1"/>
            <p:nvPr/>
          </p:nvSpPr>
          <p:spPr>
            <a:xfrm>
              <a:off x="565991" y="2909649"/>
              <a:ext cx="660565"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65 </a:t>
              </a:r>
              <a:r>
                <a:rPr lang="es-ES" sz="1000" b="1" dirty="0" err="1">
                  <a:latin typeface="Arial" panose="020B0604020202020204" pitchFamily="34" charset="0"/>
                  <a:cs typeface="Arial" panose="020B0604020202020204" pitchFamily="34" charset="0"/>
                </a:rPr>
                <a:t>kDa</a:t>
              </a:r>
              <a:endParaRPr lang="es-ES" sz="1000" b="1" dirty="0">
                <a:latin typeface="Arial" panose="020B0604020202020204" pitchFamily="34" charset="0"/>
                <a:cs typeface="Arial" panose="020B0604020202020204" pitchFamily="34" charset="0"/>
              </a:endParaRPr>
            </a:p>
          </p:txBody>
        </p:sp>
        <p:sp>
          <p:nvSpPr>
            <p:cNvPr id="1524" name="CuadroTexto 18">
              <a:extLst>
                <a:ext uri="{FF2B5EF4-FFF2-40B4-BE49-F238E27FC236}">
                  <a16:creationId xmlns:a16="http://schemas.microsoft.com/office/drawing/2014/main" id="{6B6EE0E6-3335-425A-AAD4-83FC6BD7418E}"/>
                </a:ext>
              </a:extLst>
            </p:cNvPr>
            <p:cNvSpPr txBox="1"/>
            <p:nvPr/>
          </p:nvSpPr>
          <p:spPr>
            <a:xfrm rot="18131806">
              <a:off x="1954257" y="2198116"/>
              <a:ext cx="727293" cy="5539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HeLa</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pcDNA</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nucl</a:t>
              </a:r>
              <a:endParaRPr lang="es-ES" sz="1000" b="1" dirty="0">
                <a:latin typeface="Arial" panose="020B0604020202020204" pitchFamily="34" charset="0"/>
                <a:cs typeface="Arial" panose="020B0604020202020204" pitchFamily="34" charset="0"/>
              </a:endParaRPr>
            </a:p>
          </p:txBody>
        </p:sp>
        <p:sp>
          <p:nvSpPr>
            <p:cNvPr id="1525" name="CuadroTexto 19">
              <a:extLst>
                <a:ext uri="{FF2B5EF4-FFF2-40B4-BE49-F238E27FC236}">
                  <a16:creationId xmlns:a16="http://schemas.microsoft.com/office/drawing/2014/main" id="{5236A4C8-EF99-446A-B6CB-0F317EC78386}"/>
                </a:ext>
              </a:extLst>
            </p:cNvPr>
            <p:cNvSpPr txBox="1"/>
            <p:nvPr/>
          </p:nvSpPr>
          <p:spPr>
            <a:xfrm rot="18131806">
              <a:off x="1254771" y="2141099"/>
              <a:ext cx="881037" cy="5539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HeLa</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pcDNA</a:t>
              </a:r>
              <a:r>
                <a:rPr lang="es-ES" sz="1000" b="1" dirty="0">
                  <a:latin typeface="Arial" panose="020B0604020202020204" pitchFamily="34" charset="0"/>
                  <a:cs typeface="Arial" panose="020B0604020202020204" pitchFamily="34" charset="0"/>
                </a:rPr>
                <a:t> </a:t>
              </a:r>
              <a:r>
                <a:rPr lang="es-ES" sz="1000" b="1" dirty="0" err="1">
                  <a:latin typeface="Arial" panose="020B0604020202020204" pitchFamily="34" charset="0"/>
                  <a:cs typeface="Arial" panose="020B0604020202020204" pitchFamily="34" charset="0"/>
                </a:rPr>
                <a:t>Cyto</a:t>
              </a:r>
              <a:endParaRPr lang="es-ES" sz="1000" b="1" dirty="0">
                <a:latin typeface="Arial" panose="020B0604020202020204" pitchFamily="34" charset="0"/>
                <a:cs typeface="Arial" panose="020B0604020202020204" pitchFamily="34" charset="0"/>
              </a:endParaRPr>
            </a:p>
          </p:txBody>
        </p:sp>
        <p:sp>
          <p:nvSpPr>
            <p:cNvPr id="1526" name="CuadroTexto 20">
              <a:extLst>
                <a:ext uri="{FF2B5EF4-FFF2-40B4-BE49-F238E27FC236}">
                  <a16:creationId xmlns:a16="http://schemas.microsoft.com/office/drawing/2014/main" id="{51ED5EA0-D425-4763-9E43-48624ECE53F5}"/>
                </a:ext>
              </a:extLst>
            </p:cNvPr>
            <p:cNvSpPr txBox="1"/>
            <p:nvPr/>
          </p:nvSpPr>
          <p:spPr>
            <a:xfrm rot="18131806">
              <a:off x="3376350" y="2260169"/>
              <a:ext cx="641130" cy="5539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HeLa</a:t>
              </a:r>
              <a:r>
                <a:rPr lang="es-ES" sz="1000" b="1" dirty="0">
                  <a:latin typeface="Arial" panose="020B0604020202020204" pitchFamily="34" charset="0"/>
                  <a:cs typeface="Arial" panose="020B0604020202020204" pitchFamily="34" charset="0"/>
                </a:rPr>
                <a:t> CCDC6 </a:t>
              </a:r>
              <a:r>
                <a:rPr lang="es-ES" sz="1000" b="1" dirty="0" err="1">
                  <a:latin typeface="Arial" panose="020B0604020202020204" pitchFamily="34" charset="0"/>
                  <a:cs typeface="Arial" panose="020B0604020202020204" pitchFamily="34" charset="0"/>
                </a:rPr>
                <a:t>nucl</a:t>
              </a:r>
              <a:endParaRPr lang="es-ES" sz="1000" b="1" dirty="0">
                <a:latin typeface="Arial" panose="020B0604020202020204" pitchFamily="34" charset="0"/>
                <a:cs typeface="Arial" panose="020B0604020202020204" pitchFamily="34" charset="0"/>
              </a:endParaRPr>
            </a:p>
          </p:txBody>
        </p:sp>
        <p:pic>
          <p:nvPicPr>
            <p:cNvPr id="1527" name="Imagen 21">
              <a:extLst>
                <a:ext uri="{FF2B5EF4-FFF2-40B4-BE49-F238E27FC236}">
                  <a16:creationId xmlns:a16="http://schemas.microsoft.com/office/drawing/2014/main" id="{F0FCF8F4-EBC6-4DDE-A838-C981FB869A66}"/>
                </a:ext>
              </a:extLst>
            </p:cNvPr>
            <p:cNvPicPr>
              <a:picLocks noChangeAspect="1"/>
            </p:cNvPicPr>
            <p:nvPr/>
          </p:nvPicPr>
          <p:blipFill rotWithShape="1">
            <a:blip r:embed="rId16"/>
            <a:srcRect l="38961" t="4259" r="19738" b="64305"/>
            <a:stretch/>
          </p:blipFill>
          <p:spPr>
            <a:xfrm>
              <a:off x="1209924" y="3589592"/>
              <a:ext cx="2654653" cy="334554"/>
            </a:xfrm>
            <a:prstGeom prst="rect">
              <a:avLst/>
            </a:prstGeom>
            <a:ln>
              <a:solidFill>
                <a:schemeClr val="tx1"/>
              </a:solidFill>
            </a:ln>
          </p:spPr>
        </p:pic>
        <p:pic>
          <p:nvPicPr>
            <p:cNvPr id="1528" name="Imagen 23">
              <a:extLst>
                <a:ext uri="{FF2B5EF4-FFF2-40B4-BE49-F238E27FC236}">
                  <a16:creationId xmlns:a16="http://schemas.microsoft.com/office/drawing/2014/main" id="{FFD09154-F8C9-4219-A3F0-A593BFB36571}"/>
                </a:ext>
              </a:extLst>
            </p:cNvPr>
            <p:cNvPicPr>
              <a:picLocks noChangeAspect="1"/>
            </p:cNvPicPr>
            <p:nvPr/>
          </p:nvPicPr>
          <p:blipFill rotWithShape="1">
            <a:blip r:embed="rId20"/>
            <a:srcRect l="38708" t="53420" r="19643" b="23936"/>
            <a:stretch/>
          </p:blipFill>
          <p:spPr>
            <a:xfrm>
              <a:off x="1209924" y="2833825"/>
              <a:ext cx="2654653" cy="304800"/>
            </a:xfrm>
            <a:prstGeom prst="rect">
              <a:avLst/>
            </a:prstGeom>
            <a:ln>
              <a:solidFill>
                <a:schemeClr val="tx1"/>
              </a:solidFill>
            </a:ln>
          </p:spPr>
        </p:pic>
        <p:sp>
          <p:nvSpPr>
            <p:cNvPr id="1529" name="CuadroTexto 24">
              <a:extLst>
                <a:ext uri="{FF2B5EF4-FFF2-40B4-BE49-F238E27FC236}">
                  <a16:creationId xmlns:a16="http://schemas.microsoft.com/office/drawing/2014/main" id="{33744386-CB84-46D8-97B0-B2C442F505D1}"/>
                </a:ext>
              </a:extLst>
            </p:cNvPr>
            <p:cNvSpPr txBox="1"/>
            <p:nvPr/>
          </p:nvSpPr>
          <p:spPr>
            <a:xfrm rot="18131806">
              <a:off x="2680069" y="2202753"/>
              <a:ext cx="718730" cy="553998"/>
            </a:xfrm>
            <a:prstGeom prst="rect">
              <a:avLst/>
            </a:prstGeom>
            <a:noFill/>
          </p:spPr>
          <p:txBody>
            <a:bodyPr wrap="square" rtlCol="0">
              <a:spAutoFit/>
            </a:bodyPr>
            <a:lstStyle/>
            <a:p>
              <a:r>
                <a:rPr lang="es-ES" sz="1000" b="1" dirty="0" err="1">
                  <a:latin typeface="Arial" panose="020B0604020202020204" pitchFamily="34" charset="0"/>
                  <a:cs typeface="Arial" panose="020B0604020202020204" pitchFamily="34" charset="0"/>
                </a:rPr>
                <a:t>HeLa</a:t>
              </a:r>
              <a:r>
                <a:rPr lang="es-ES" sz="1000" b="1" dirty="0">
                  <a:latin typeface="Arial" panose="020B0604020202020204" pitchFamily="34" charset="0"/>
                  <a:cs typeface="Arial" panose="020B0604020202020204" pitchFamily="34" charset="0"/>
                </a:rPr>
                <a:t> CCDC6 </a:t>
              </a:r>
              <a:r>
                <a:rPr lang="es-ES" sz="1000" b="1" dirty="0" err="1">
                  <a:latin typeface="Arial" panose="020B0604020202020204" pitchFamily="34" charset="0"/>
                  <a:cs typeface="Arial" panose="020B0604020202020204" pitchFamily="34" charset="0"/>
                </a:rPr>
                <a:t>Cyto</a:t>
              </a:r>
              <a:endParaRPr lang="es-ES" sz="1000" b="1" dirty="0">
                <a:latin typeface="Arial" panose="020B0604020202020204" pitchFamily="34" charset="0"/>
                <a:cs typeface="Arial" panose="020B0604020202020204" pitchFamily="34" charset="0"/>
              </a:endParaRPr>
            </a:p>
          </p:txBody>
        </p:sp>
        <p:sp>
          <p:nvSpPr>
            <p:cNvPr id="1530" name="Rectángulo 25">
              <a:extLst>
                <a:ext uri="{FF2B5EF4-FFF2-40B4-BE49-F238E27FC236}">
                  <a16:creationId xmlns:a16="http://schemas.microsoft.com/office/drawing/2014/main" id="{A3EFEA2F-52AE-41E5-A62B-9A2A9E37D28F}"/>
                </a:ext>
              </a:extLst>
            </p:cNvPr>
            <p:cNvSpPr/>
            <p:nvPr/>
          </p:nvSpPr>
          <p:spPr>
            <a:xfrm>
              <a:off x="787284" y="2333624"/>
              <a:ext cx="391454" cy="246221"/>
            </a:xfrm>
            <a:prstGeom prst="rect">
              <a:avLst/>
            </a:prstGeom>
          </p:spPr>
          <p:txBody>
            <a:bodyPr wrap="none">
              <a:spAutoFit/>
            </a:bodyPr>
            <a:lstStyle/>
            <a:p>
              <a:r>
                <a:rPr lang="es-ES" sz="1000" dirty="0">
                  <a:latin typeface="Arial" panose="020B0604020202020204" pitchFamily="34" charset="0"/>
                  <a:cs typeface="Arial" panose="020B0604020202020204" pitchFamily="34" charset="0"/>
                </a:rPr>
                <a:t>WB</a:t>
              </a:r>
            </a:p>
          </p:txBody>
        </p:sp>
        <p:pic>
          <p:nvPicPr>
            <p:cNvPr id="1531" name="Imagen 26">
              <a:extLst>
                <a:ext uri="{FF2B5EF4-FFF2-40B4-BE49-F238E27FC236}">
                  <a16:creationId xmlns:a16="http://schemas.microsoft.com/office/drawing/2014/main" id="{19A681A7-8B58-4C96-A64B-391AA5B4D201}"/>
                </a:ext>
              </a:extLst>
            </p:cNvPr>
            <p:cNvPicPr>
              <a:picLocks noChangeAspect="1"/>
            </p:cNvPicPr>
            <p:nvPr/>
          </p:nvPicPr>
          <p:blipFill rotWithShape="1">
            <a:blip r:embed="rId51"/>
            <a:srcRect l="38785" t="19919" r="17671" b="73481"/>
            <a:stretch/>
          </p:blipFill>
          <p:spPr>
            <a:xfrm>
              <a:off x="1211681" y="4364543"/>
              <a:ext cx="2652897" cy="329323"/>
            </a:xfrm>
            <a:prstGeom prst="rect">
              <a:avLst/>
            </a:prstGeom>
            <a:ln>
              <a:solidFill>
                <a:schemeClr val="tx1"/>
              </a:solidFill>
            </a:ln>
          </p:spPr>
        </p:pic>
      </p:grpSp>
      <p:grpSp>
        <p:nvGrpSpPr>
          <p:cNvPr id="715" name="714 Grupo"/>
          <p:cNvGrpSpPr/>
          <p:nvPr/>
        </p:nvGrpSpPr>
        <p:grpSpPr>
          <a:xfrm>
            <a:off x="20059677" y="26674798"/>
            <a:ext cx="348680" cy="366165"/>
            <a:chOff x="19988239" y="23775948"/>
            <a:chExt cx="348680" cy="366165"/>
          </a:xfrm>
        </p:grpSpPr>
        <p:cxnSp>
          <p:nvCxnSpPr>
            <p:cNvPr id="716" name="Conector recto 260">
              <a:extLst>
                <a:ext uri="{FF2B5EF4-FFF2-40B4-BE49-F238E27FC236}">
                  <a16:creationId xmlns:a16="http://schemas.microsoft.com/office/drawing/2014/main" id="{6DD88C5D-F46D-4808-A2CC-1EF5DB8B802B}"/>
                </a:ext>
              </a:extLst>
            </p:cNvPr>
            <p:cNvCxnSpPr/>
            <p:nvPr/>
          </p:nvCxnSpPr>
          <p:spPr>
            <a:xfrm>
              <a:off x="20164413" y="23941307"/>
              <a:ext cx="51339" cy="20080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7" name="Conector recto 261">
              <a:extLst>
                <a:ext uri="{FF2B5EF4-FFF2-40B4-BE49-F238E27FC236}">
                  <a16:creationId xmlns:a16="http://schemas.microsoft.com/office/drawing/2014/main" id="{4FA8880B-8213-42DB-8283-77E61226086E}"/>
                </a:ext>
              </a:extLst>
            </p:cNvPr>
            <p:cNvCxnSpPr/>
            <p:nvPr/>
          </p:nvCxnSpPr>
          <p:spPr>
            <a:xfrm>
              <a:off x="20164410" y="23941307"/>
              <a:ext cx="17250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8" name="Conector recto 262">
              <a:extLst>
                <a:ext uri="{FF2B5EF4-FFF2-40B4-BE49-F238E27FC236}">
                  <a16:creationId xmlns:a16="http://schemas.microsoft.com/office/drawing/2014/main" id="{2CFC8BF5-6A8E-42E6-B944-5B170DD21947}"/>
                </a:ext>
              </a:extLst>
            </p:cNvPr>
            <p:cNvCxnSpPr/>
            <p:nvPr/>
          </p:nvCxnSpPr>
          <p:spPr>
            <a:xfrm flipH="1" flipV="1">
              <a:off x="19988239" y="23775948"/>
              <a:ext cx="176172" cy="1653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20" name="195 CuadroTexto"/>
          <p:cNvSpPr txBox="1"/>
          <p:nvPr/>
        </p:nvSpPr>
        <p:spPr>
          <a:xfrm>
            <a:off x="11987183" y="34461540"/>
            <a:ext cx="9001188" cy="4708981"/>
          </a:xfrm>
          <a:prstGeom prst="rect">
            <a:avLst/>
          </a:prstGeom>
          <a:noFill/>
        </p:spPr>
        <p:txBody>
          <a:bodyPr wrap="square" rtlCol="0">
            <a:spAutoFit/>
          </a:bodyPr>
          <a:lstStyle/>
          <a:p>
            <a:pPr marL="342900" indent="-342900">
              <a:lnSpc>
                <a:spcPct val="150000"/>
              </a:lnSpc>
            </a:pPr>
            <a:r>
              <a:rPr lang="es-ES" sz="2000" dirty="0" err="1"/>
              <a:t>Cells</a:t>
            </a:r>
            <a:r>
              <a:rPr lang="es-ES" sz="2000" dirty="0"/>
              <a:t> </a:t>
            </a:r>
            <a:r>
              <a:rPr lang="es-ES" sz="2000" dirty="0" err="1"/>
              <a:t>were</a:t>
            </a:r>
            <a:r>
              <a:rPr lang="es-ES" sz="2000" dirty="0"/>
              <a:t> </a:t>
            </a:r>
            <a:r>
              <a:rPr lang="es-ES" sz="2000" dirty="0" err="1"/>
              <a:t>incubated</a:t>
            </a:r>
            <a:r>
              <a:rPr lang="es-ES" sz="2000" dirty="0"/>
              <a:t> </a:t>
            </a:r>
            <a:r>
              <a:rPr lang="es-ES" sz="2000" dirty="0" err="1"/>
              <a:t>with</a:t>
            </a:r>
            <a:r>
              <a:rPr lang="es-ES" sz="2000" dirty="0"/>
              <a:t> </a:t>
            </a:r>
            <a:r>
              <a:rPr lang="es-ES" sz="2000" dirty="0" err="1"/>
              <a:t>etoposide</a:t>
            </a:r>
            <a:r>
              <a:rPr lang="es-ES" sz="2000" dirty="0"/>
              <a:t> and </a:t>
            </a:r>
            <a:r>
              <a:rPr lang="es-ES" sz="2000" dirty="0" err="1"/>
              <a:t>cisplatin</a:t>
            </a:r>
            <a:r>
              <a:rPr lang="es-ES" sz="2000" dirty="0"/>
              <a:t>:</a:t>
            </a:r>
          </a:p>
          <a:p>
            <a:pPr marL="457200" indent="-457200">
              <a:lnSpc>
                <a:spcPct val="150000"/>
              </a:lnSpc>
              <a:buAutoNum type="alphaUcParenR"/>
            </a:pPr>
            <a:r>
              <a:rPr lang="es-ES" sz="2000" dirty="0" err="1"/>
              <a:t>Cisplatin</a:t>
            </a:r>
            <a:r>
              <a:rPr lang="es-ES" sz="2000" dirty="0"/>
              <a:t> </a:t>
            </a:r>
            <a:r>
              <a:rPr lang="es-ES" sz="2000" dirty="0" err="1"/>
              <a:t>does</a:t>
            </a:r>
            <a:r>
              <a:rPr lang="es-ES" sz="2000" dirty="0"/>
              <a:t> </a:t>
            </a:r>
            <a:r>
              <a:rPr lang="es-ES" sz="2000" dirty="0" err="1"/>
              <a:t>not</a:t>
            </a:r>
            <a:r>
              <a:rPr lang="es-ES" sz="2000" dirty="0"/>
              <a:t> </a:t>
            </a:r>
            <a:r>
              <a:rPr lang="es-ES" sz="2000" dirty="0" err="1"/>
              <a:t>seem</a:t>
            </a:r>
            <a:r>
              <a:rPr lang="es-ES" sz="2000" dirty="0"/>
              <a:t> to </a:t>
            </a:r>
            <a:r>
              <a:rPr lang="es-ES" sz="2000" dirty="0" err="1"/>
              <a:t>affect</a:t>
            </a:r>
            <a:r>
              <a:rPr lang="es-ES" sz="2000" dirty="0"/>
              <a:t> </a:t>
            </a:r>
            <a:r>
              <a:rPr lang="es-ES" sz="2000" dirty="0" err="1"/>
              <a:t>the</a:t>
            </a:r>
            <a:r>
              <a:rPr lang="es-ES" sz="2000" dirty="0"/>
              <a:t> </a:t>
            </a:r>
            <a:r>
              <a:rPr lang="es-ES" sz="2000" dirty="0" err="1"/>
              <a:t>cells</a:t>
            </a:r>
            <a:r>
              <a:rPr lang="es-ES" sz="2000" dirty="0"/>
              <a:t> </a:t>
            </a:r>
            <a:r>
              <a:rPr lang="es-ES" sz="2000" dirty="0" err="1"/>
              <a:t>survival</a:t>
            </a:r>
            <a:r>
              <a:rPr lang="es-ES" sz="2000" dirty="0"/>
              <a:t>.</a:t>
            </a:r>
          </a:p>
          <a:p>
            <a:pPr marL="457200" indent="-457200">
              <a:lnSpc>
                <a:spcPct val="150000"/>
              </a:lnSpc>
              <a:buAutoNum type="alphaUcParenR"/>
            </a:pPr>
            <a:r>
              <a:rPr lang="en-US" sz="2000" dirty="0"/>
              <a:t>MNT-KO cells survival are more affected by etoposide than HAP1 control cells. MNT seems to confer the cells resistance to etoposide.</a:t>
            </a:r>
          </a:p>
          <a:p>
            <a:pPr>
              <a:lnSpc>
                <a:spcPct val="150000"/>
              </a:lnSpc>
            </a:pPr>
            <a:r>
              <a:rPr lang="en-US" sz="2000" dirty="0"/>
              <a:t> </a:t>
            </a:r>
            <a:endParaRPr lang="es-ES" sz="2000" dirty="0"/>
          </a:p>
          <a:p>
            <a:pPr marL="457200" indent="-457200">
              <a:lnSpc>
                <a:spcPct val="150000"/>
              </a:lnSpc>
              <a:buAutoNum type="alphaUcParenR"/>
            </a:pPr>
            <a:endParaRPr lang="es-ES" sz="2000" dirty="0"/>
          </a:p>
          <a:p>
            <a:pPr marL="342900" indent="-342900">
              <a:lnSpc>
                <a:spcPct val="150000"/>
              </a:lnSpc>
            </a:pPr>
            <a:r>
              <a:rPr lang="es-ES" sz="2000" dirty="0"/>
              <a:t> </a:t>
            </a:r>
          </a:p>
          <a:p>
            <a:pPr marL="457200" indent="-457200">
              <a:lnSpc>
                <a:spcPct val="150000"/>
              </a:lnSpc>
              <a:buFont typeface="+mj-lt"/>
              <a:buAutoNum type="alphaLcParenR"/>
            </a:pPr>
            <a:endParaRPr lang="es-ES" sz="2000" dirty="0"/>
          </a:p>
          <a:p>
            <a:pPr marL="342900" indent="-342900">
              <a:lnSpc>
                <a:spcPct val="150000"/>
              </a:lnSpc>
            </a:pPr>
            <a:endParaRPr lang="es-ES" sz="2000" dirty="0"/>
          </a:p>
          <a:p>
            <a:pPr marL="342900" indent="-342900">
              <a:lnSpc>
                <a:spcPct val="150000"/>
              </a:lnSpc>
            </a:pPr>
            <a:r>
              <a:rPr lang="es-ES" sz="2000" dirty="0"/>
              <a:t> </a:t>
            </a:r>
            <a:r>
              <a:rPr lang="es-ES" sz="2000" dirty="0">
                <a:solidFill>
                  <a:srgbClr val="FF0000"/>
                </a:solidFill>
              </a:rPr>
              <a:t>.</a:t>
            </a:r>
          </a:p>
        </p:txBody>
      </p:sp>
      <p:pic>
        <p:nvPicPr>
          <p:cNvPr id="779" name="2 Imagen"/>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950242" y="33894149"/>
            <a:ext cx="5900901" cy="2241005"/>
          </a:xfrm>
          <a:prstGeom prst="rect">
            <a:avLst/>
          </a:prstGeom>
          <a:noFill/>
          <a:ln>
            <a:noFill/>
          </a:ln>
        </p:spPr>
      </p:pic>
      <p:pic>
        <p:nvPicPr>
          <p:cNvPr id="780" name="3 Imagen"/>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329475" y="33893116"/>
            <a:ext cx="6237272" cy="2216126"/>
          </a:xfrm>
          <a:prstGeom prst="rect">
            <a:avLst/>
          </a:prstGeom>
          <a:noFill/>
          <a:ln>
            <a:noFill/>
          </a:ln>
        </p:spPr>
      </p:pic>
      <p:sp>
        <p:nvSpPr>
          <p:cNvPr id="782" name="TextBox 828"/>
          <p:cNvSpPr txBox="1"/>
          <p:nvPr/>
        </p:nvSpPr>
        <p:spPr>
          <a:xfrm>
            <a:off x="16285646" y="31611812"/>
            <a:ext cx="492443" cy="369332"/>
          </a:xfrm>
          <a:prstGeom prst="rect">
            <a:avLst/>
          </a:prstGeom>
          <a:noFill/>
        </p:spPr>
        <p:txBody>
          <a:bodyPr wrap="none" rtlCol="0">
            <a:spAutoFit/>
          </a:bodyPr>
          <a:lstStyle/>
          <a:p>
            <a:r>
              <a:rPr lang="de-AT" sz="1800" b="1" dirty="0"/>
              <a:t>B) </a:t>
            </a:r>
          </a:p>
        </p:txBody>
      </p:sp>
      <p:sp>
        <p:nvSpPr>
          <p:cNvPr id="784" name="164 CuadroTexto"/>
          <p:cNvSpPr txBox="1"/>
          <p:nvPr/>
        </p:nvSpPr>
        <p:spPr>
          <a:xfrm>
            <a:off x="10932713" y="27961435"/>
            <a:ext cx="8730789" cy="1477328"/>
          </a:xfrm>
          <a:prstGeom prst="rect">
            <a:avLst/>
          </a:prstGeom>
          <a:noFill/>
        </p:spPr>
        <p:txBody>
          <a:bodyPr wrap="square" rtlCol="0">
            <a:spAutoFit/>
          </a:bodyPr>
          <a:lstStyle/>
          <a:p>
            <a:pPr marL="457200" indent="-457200">
              <a:lnSpc>
                <a:spcPct val="150000"/>
              </a:lnSpc>
            </a:pPr>
            <a:r>
              <a:rPr lang="de-AT" sz="2000" dirty="0"/>
              <a:t>C) Mouse MNT wt and CCDC6 wt  interaction.</a:t>
            </a:r>
          </a:p>
          <a:p>
            <a:pPr marL="457200" indent="-457200">
              <a:lnSpc>
                <a:spcPct val="150000"/>
              </a:lnSpc>
            </a:pPr>
            <a:r>
              <a:rPr lang="de-AT" sz="2000" dirty="0"/>
              <a:t>D) </a:t>
            </a:r>
            <a:r>
              <a:rPr lang="es-ES" altLang="es-ES" sz="2000" dirty="0">
                <a:latin typeface="Arial" panose="020B0604020202020204" pitchFamily="34" charset="0"/>
              </a:rPr>
              <a:t>ΔNt2 </a:t>
            </a:r>
            <a:r>
              <a:rPr lang="es-ES" altLang="es-ES" sz="2000" dirty="0" err="1">
                <a:latin typeface="Arial" panose="020B0604020202020204" pitchFamily="34" charset="0"/>
              </a:rPr>
              <a:t>interact</a:t>
            </a:r>
            <a:r>
              <a:rPr lang="es-ES" altLang="es-ES" sz="2000" dirty="0">
                <a:latin typeface="Arial" panose="020B0604020202020204" pitchFamily="34" charset="0"/>
              </a:rPr>
              <a:t>  </a:t>
            </a:r>
            <a:r>
              <a:rPr lang="es-ES" altLang="es-ES" sz="2000" dirty="0" err="1">
                <a:latin typeface="Arial" panose="020B0604020202020204" pitchFamily="34" charset="0"/>
              </a:rPr>
              <a:t>with</a:t>
            </a:r>
            <a:r>
              <a:rPr lang="es-ES" altLang="es-ES" sz="2000" dirty="0">
                <a:latin typeface="Arial" panose="020B0604020202020204" pitchFamily="34" charset="0"/>
              </a:rPr>
              <a:t> CCDC6 </a:t>
            </a:r>
            <a:r>
              <a:rPr lang="es-ES" altLang="es-ES" sz="2000" dirty="0" err="1">
                <a:latin typeface="Arial" panose="020B0604020202020204" pitchFamily="34" charset="0"/>
              </a:rPr>
              <a:t>but</a:t>
            </a:r>
            <a:r>
              <a:rPr lang="es-ES" altLang="es-ES" sz="2000" dirty="0">
                <a:latin typeface="Arial" panose="020B0604020202020204" pitchFamily="34" charset="0"/>
              </a:rPr>
              <a:t>  ΔNt1 </a:t>
            </a:r>
            <a:r>
              <a:rPr lang="es-ES" altLang="es-ES" sz="2000" dirty="0" err="1">
                <a:latin typeface="Arial" panose="020B0604020202020204" pitchFamily="34" charset="0"/>
              </a:rPr>
              <a:t>does</a:t>
            </a:r>
            <a:r>
              <a:rPr lang="es-ES" altLang="es-ES" sz="2000" dirty="0">
                <a:latin typeface="Arial" panose="020B0604020202020204" pitchFamily="34" charset="0"/>
              </a:rPr>
              <a:t> </a:t>
            </a:r>
            <a:r>
              <a:rPr lang="es-ES" altLang="es-ES" sz="2000" dirty="0" err="1">
                <a:latin typeface="Arial" panose="020B0604020202020204" pitchFamily="34" charset="0"/>
              </a:rPr>
              <a:t>not</a:t>
            </a:r>
            <a:r>
              <a:rPr lang="es-ES" altLang="es-ES" sz="2000" dirty="0">
                <a:latin typeface="Arial" panose="020B0604020202020204" pitchFamily="34" charset="0"/>
              </a:rPr>
              <a:t> </a:t>
            </a:r>
            <a:r>
              <a:rPr lang="es-ES" altLang="es-ES" sz="2000" dirty="0" err="1">
                <a:latin typeface="Arial" panose="020B0604020202020204" pitchFamily="34" charset="0"/>
              </a:rPr>
              <a:t>interact</a:t>
            </a:r>
            <a:r>
              <a:rPr lang="es-ES" altLang="es-ES" sz="2000" dirty="0">
                <a:latin typeface="Arial" panose="020B0604020202020204" pitchFamily="34" charset="0"/>
              </a:rPr>
              <a:t> </a:t>
            </a:r>
            <a:r>
              <a:rPr lang="es-ES" altLang="es-ES" sz="2000" dirty="0" err="1">
                <a:latin typeface="Arial" panose="020B0604020202020204" pitchFamily="34" charset="0"/>
              </a:rPr>
              <a:t>with</a:t>
            </a:r>
            <a:r>
              <a:rPr lang="es-ES" altLang="es-ES" sz="2000" dirty="0">
                <a:latin typeface="Arial" panose="020B0604020202020204" pitchFamily="34" charset="0"/>
              </a:rPr>
              <a:t> </a:t>
            </a:r>
            <a:r>
              <a:rPr lang="es-ES" altLang="es-ES" sz="2000" dirty="0" err="1">
                <a:latin typeface="Arial" panose="020B0604020202020204" pitchFamily="34" charset="0"/>
              </a:rPr>
              <a:t>it</a:t>
            </a:r>
            <a:r>
              <a:rPr lang="es-ES" altLang="es-ES" sz="2000" dirty="0">
                <a:latin typeface="Arial" panose="020B0604020202020204" pitchFamily="34" charset="0"/>
              </a:rPr>
              <a:t>.</a:t>
            </a:r>
          </a:p>
          <a:p>
            <a:pPr marL="457200" indent="-457200">
              <a:lnSpc>
                <a:spcPct val="150000"/>
              </a:lnSpc>
            </a:pPr>
            <a:r>
              <a:rPr lang="es-ES" sz="2000" dirty="0">
                <a:latin typeface="Arial" panose="020B0604020202020204" pitchFamily="34" charset="0"/>
              </a:rPr>
              <a:t>E</a:t>
            </a:r>
            <a:r>
              <a:rPr lang="de-AT" sz="2000" dirty="0"/>
              <a:t>) </a:t>
            </a:r>
            <a:r>
              <a:rPr lang="es-ES" altLang="es-ES" sz="2000" dirty="0">
                <a:latin typeface="Arial" panose="020B0604020202020204" pitchFamily="34" charset="0"/>
              </a:rPr>
              <a:t>ΔCt1 and ΔCt2  MNT </a:t>
            </a:r>
            <a:r>
              <a:rPr lang="es-ES" altLang="es-ES" sz="2000" dirty="0" err="1">
                <a:latin typeface="Arial" panose="020B0604020202020204" pitchFamily="34" charset="0"/>
              </a:rPr>
              <a:t>mutants</a:t>
            </a:r>
            <a:r>
              <a:rPr lang="es-ES" altLang="es-ES" sz="2000" dirty="0">
                <a:latin typeface="Arial" panose="020B0604020202020204" pitchFamily="34" charset="0"/>
              </a:rPr>
              <a:t> </a:t>
            </a:r>
            <a:r>
              <a:rPr lang="es-ES" altLang="es-ES" sz="2000" dirty="0" err="1">
                <a:latin typeface="Arial" panose="020B0604020202020204" pitchFamily="34" charset="0"/>
              </a:rPr>
              <a:t>interact</a:t>
            </a:r>
            <a:r>
              <a:rPr lang="es-ES" altLang="es-ES" sz="2000" dirty="0">
                <a:latin typeface="Arial" panose="020B0604020202020204" pitchFamily="34" charset="0"/>
              </a:rPr>
              <a:t> </a:t>
            </a:r>
            <a:r>
              <a:rPr lang="es-ES" altLang="es-ES" sz="2000" dirty="0" err="1">
                <a:latin typeface="Arial" panose="020B0604020202020204" pitchFamily="34" charset="0"/>
              </a:rPr>
              <a:t>with</a:t>
            </a:r>
            <a:r>
              <a:rPr lang="es-ES" altLang="es-ES" sz="2000" dirty="0">
                <a:latin typeface="Arial" panose="020B0604020202020204" pitchFamily="34" charset="0"/>
              </a:rPr>
              <a:t> CCDC6.</a:t>
            </a:r>
            <a:endParaRPr lang="en-US" sz="2000" dirty="0"/>
          </a:p>
        </p:txBody>
      </p:sp>
      <p:grpSp>
        <p:nvGrpSpPr>
          <p:cNvPr id="124" name="Grupo 123"/>
          <p:cNvGrpSpPr/>
          <p:nvPr/>
        </p:nvGrpSpPr>
        <p:grpSpPr>
          <a:xfrm>
            <a:off x="19630092" y="11830977"/>
            <a:ext cx="2889732" cy="1219283"/>
            <a:chOff x="19737181" y="11831776"/>
            <a:chExt cx="2889732" cy="1219283"/>
          </a:xfrm>
        </p:grpSpPr>
        <p:sp>
          <p:nvSpPr>
            <p:cNvPr id="811" name="CuadroTexto 810"/>
            <p:cNvSpPr txBox="1"/>
            <p:nvPr/>
          </p:nvSpPr>
          <p:spPr>
            <a:xfrm>
              <a:off x="19737181" y="12835615"/>
              <a:ext cx="1282728"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HeLa-shCCDC6 </a:t>
              </a:r>
            </a:p>
          </p:txBody>
        </p:sp>
        <p:grpSp>
          <p:nvGrpSpPr>
            <p:cNvPr id="122" name="Grupo 121"/>
            <p:cNvGrpSpPr/>
            <p:nvPr/>
          </p:nvGrpSpPr>
          <p:grpSpPr>
            <a:xfrm>
              <a:off x="19804776" y="11831776"/>
              <a:ext cx="2822137" cy="1126174"/>
              <a:chOff x="19804776" y="11831776"/>
              <a:chExt cx="2822137" cy="1126174"/>
            </a:xfrm>
          </p:grpSpPr>
          <p:sp>
            <p:nvSpPr>
              <p:cNvPr id="812" name="CuadroTexto 811"/>
              <p:cNvSpPr txBox="1"/>
              <p:nvPr/>
            </p:nvSpPr>
            <p:spPr>
              <a:xfrm>
                <a:off x="19846152" y="12207208"/>
                <a:ext cx="49817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a:ln>
                      <a:noFill/>
                    </a:ln>
                    <a:solidFill>
                      <a:prstClr val="black"/>
                    </a:solidFill>
                    <a:effectLst/>
                    <a:uLnTx/>
                    <a:uFillTx/>
                  </a:rPr>
                  <a:t>HeLa</a:t>
                </a:r>
                <a:endParaRPr kumimoji="0" lang="es-ES" sz="800" b="0" i="0" u="none" strike="noStrike" kern="0" cap="none" spc="0" normalizeH="0" baseline="0" noProof="0" dirty="0">
                  <a:ln>
                    <a:noFill/>
                  </a:ln>
                  <a:solidFill>
                    <a:prstClr val="black"/>
                  </a:solidFill>
                  <a:effectLst/>
                  <a:uLnTx/>
                  <a:uFillTx/>
                </a:endParaRPr>
              </a:p>
            </p:txBody>
          </p:sp>
          <p:grpSp>
            <p:nvGrpSpPr>
              <p:cNvPr id="813" name="Grupo 812"/>
              <p:cNvGrpSpPr/>
              <p:nvPr/>
            </p:nvGrpSpPr>
            <p:grpSpPr>
              <a:xfrm>
                <a:off x="19846152" y="12416740"/>
                <a:ext cx="503171" cy="410271"/>
                <a:chOff x="1468897" y="4830874"/>
                <a:chExt cx="1546684" cy="1032197"/>
              </a:xfrm>
            </p:grpSpPr>
            <p:sp>
              <p:nvSpPr>
                <p:cNvPr id="826" name="Estrella de 4 puntas 825"/>
                <p:cNvSpPr/>
                <p:nvPr/>
              </p:nvSpPr>
              <p:spPr>
                <a:xfrm rot="3192415">
                  <a:off x="1656044" y="4747414"/>
                  <a:ext cx="579192" cy="953485"/>
                </a:xfrm>
                <a:prstGeom prst="star4">
                  <a:avLst>
                    <a:gd name="adj" fmla="val 29318"/>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7" name="Elipse 826"/>
                <p:cNvSpPr/>
                <p:nvPr/>
              </p:nvSpPr>
              <p:spPr>
                <a:xfrm>
                  <a:off x="1806645" y="5159716"/>
                  <a:ext cx="277989" cy="128880"/>
                </a:xfrm>
                <a:prstGeom prst="ellipse">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2" name="Estrella de 4 puntas 831"/>
                <p:cNvSpPr/>
                <p:nvPr/>
              </p:nvSpPr>
              <p:spPr>
                <a:xfrm rot="3192415">
                  <a:off x="1819656" y="5096732"/>
                  <a:ext cx="579192" cy="953485"/>
                </a:xfrm>
                <a:prstGeom prst="star4">
                  <a:avLst>
                    <a:gd name="adj" fmla="val 29318"/>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3" name="Elipse 832"/>
                <p:cNvSpPr/>
                <p:nvPr/>
              </p:nvSpPr>
              <p:spPr>
                <a:xfrm>
                  <a:off x="1970257" y="5509034"/>
                  <a:ext cx="277989" cy="128880"/>
                </a:xfrm>
                <a:prstGeom prst="ellipse">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4" name="Estrella de 4 puntas 833"/>
                <p:cNvSpPr/>
                <p:nvPr/>
              </p:nvSpPr>
              <p:spPr>
                <a:xfrm rot="3192415">
                  <a:off x="2249243" y="4643727"/>
                  <a:ext cx="579192" cy="953485"/>
                </a:xfrm>
                <a:prstGeom prst="star4">
                  <a:avLst>
                    <a:gd name="adj" fmla="val 29318"/>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5" name="Elipse 834"/>
                <p:cNvSpPr/>
                <p:nvPr/>
              </p:nvSpPr>
              <p:spPr>
                <a:xfrm>
                  <a:off x="2399844" y="5056029"/>
                  <a:ext cx="277989" cy="128880"/>
                </a:xfrm>
                <a:prstGeom prst="ellipse">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14" name="Grupo 813"/>
              <p:cNvGrpSpPr/>
              <p:nvPr/>
            </p:nvGrpSpPr>
            <p:grpSpPr>
              <a:xfrm>
                <a:off x="19804776" y="11831776"/>
                <a:ext cx="593255" cy="410271"/>
                <a:chOff x="1468897" y="4830874"/>
                <a:chExt cx="1823589" cy="1032197"/>
              </a:xfrm>
            </p:grpSpPr>
            <p:sp>
              <p:nvSpPr>
                <p:cNvPr id="818" name="Estrella de 4 puntas 817"/>
                <p:cNvSpPr/>
                <p:nvPr/>
              </p:nvSpPr>
              <p:spPr>
                <a:xfrm rot="3192415">
                  <a:off x="1656044" y="4747414"/>
                  <a:ext cx="579192" cy="953485"/>
                </a:xfrm>
                <a:prstGeom prst="star4">
                  <a:avLst>
                    <a:gd name="adj" fmla="val 29318"/>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9" name="Elipse 818"/>
                <p:cNvSpPr/>
                <p:nvPr/>
              </p:nvSpPr>
              <p:spPr>
                <a:xfrm>
                  <a:off x="1806645" y="5159716"/>
                  <a:ext cx="277989" cy="128880"/>
                </a:xfrm>
                <a:prstGeom prst="ellipse">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0" name="Estrella de 4 puntas 819"/>
                <p:cNvSpPr/>
                <p:nvPr/>
              </p:nvSpPr>
              <p:spPr>
                <a:xfrm rot="3192415">
                  <a:off x="1819656" y="5096732"/>
                  <a:ext cx="579192" cy="953485"/>
                </a:xfrm>
                <a:prstGeom prst="star4">
                  <a:avLst>
                    <a:gd name="adj" fmla="val 29318"/>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1" name="Elipse 820"/>
                <p:cNvSpPr/>
                <p:nvPr/>
              </p:nvSpPr>
              <p:spPr>
                <a:xfrm>
                  <a:off x="1970257" y="5509034"/>
                  <a:ext cx="277989" cy="128880"/>
                </a:xfrm>
                <a:prstGeom prst="ellipse">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2" name="Estrella de 4 puntas 821"/>
                <p:cNvSpPr/>
                <p:nvPr/>
              </p:nvSpPr>
              <p:spPr>
                <a:xfrm rot="3192415">
                  <a:off x="2249243" y="4643727"/>
                  <a:ext cx="579192" cy="953485"/>
                </a:xfrm>
                <a:prstGeom prst="star4">
                  <a:avLst>
                    <a:gd name="adj" fmla="val 29318"/>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3" name="Elipse 822"/>
                <p:cNvSpPr/>
                <p:nvPr/>
              </p:nvSpPr>
              <p:spPr>
                <a:xfrm>
                  <a:off x="2399844" y="5056029"/>
                  <a:ext cx="277989" cy="128880"/>
                </a:xfrm>
                <a:prstGeom prst="ellipse">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4" name="Estrella de 4 puntas 823"/>
                <p:cNvSpPr/>
                <p:nvPr/>
              </p:nvSpPr>
              <p:spPr>
                <a:xfrm rot="3192415">
                  <a:off x="2526148" y="4923318"/>
                  <a:ext cx="579192" cy="953485"/>
                </a:xfrm>
                <a:prstGeom prst="star4">
                  <a:avLst>
                    <a:gd name="adj" fmla="val 29318"/>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5" name="Elipse 824"/>
                <p:cNvSpPr/>
                <p:nvPr/>
              </p:nvSpPr>
              <p:spPr>
                <a:xfrm>
                  <a:off x="2676749" y="5335620"/>
                  <a:ext cx="277989" cy="128880"/>
                </a:xfrm>
                <a:prstGeom prst="ellipse">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114" name="Conector recto de flecha 113"/>
              <p:cNvCxnSpPr/>
              <p:nvPr/>
            </p:nvCxnSpPr>
            <p:spPr bwMode="auto">
              <a:xfrm flipV="1">
                <a:off x="20537310" y="12152553"/>
                <a:ext cx="415273" cy="626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6" name="Conector recto de flecha 835"/>
              <p:cNvCxnSpPr/>
              <p:nvPr/>
            </p:nvCxnSpPr>
            <p:spPr bwMode="auto">
              <a:xfrm>
                <a:off x="20515531" y="12562999"/>
                <a:ext cx="437052" cy="1539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985" name="Imagen 984"/>
              <p:cNvPicPr>
                <a:picLocks noChangeAspect="1"/>
              </p:cNvPicPr>
              <p:nvPr/>
            </p:nvPicPr>
            <p:blipFill>
              <a:blip r:embed="rId54" cstate="print"/>
              <a:stretch>
                <a:fillRect/>
              </a:stretch>
            </p:blipFill>
            <p:spPr>
              <a:xfrm>
                <a:off x="21070677" y="11910338"/>
                <a:ext cx="1556236" cy="1047612"/>
              </a:xfrm>
              <a:prstGeom prst="rect">
                <a:avLst/>
              </a:prstGeom>
            </p:spPr>
          </p:pic>
        </p:grpSp>
      </p:grpSp>
      <p:sp>
        <p:nvSpPr>
          <p:cNvPr id="125" name="CuadroTexto 124"/>
          <p:cNvSpPr txBox="1"/>
          <p:nvPr/>
        </p:nvSpPr>
        <p:spPr>
          <a:xfrm>
            <a:off x="17967650" y="12180414"/>
            <a:ext cx="684803" cy="553998"/>
          </a:xfrm>
          <a:prstGeom prst="rect">
            <a:avLst/>
          </a:prstGeom>
          <a:noFill/>
        </p:spPr>
        <p:txBody>
          <a:bodyPr wrap="none" rtlCol="0">
            <a:spAutoFit/>
          </a:bodyPr>
          <a:lstStyle/>
          <a:p>
            <a:r>
              <a:rPr lang="es-ES" sz="1000" dirty="0" err="1"/>
              <a:t>pcDNA</a:t>
            </a:r>
            <a:endParaRPr lang="es-ES" sz="1000" dirty="0"/>
          </a:p>
          <a:p>
            <a:r>
              <a:rPr lang="es-ES" sz="1000" dirty="0"/>
              <a:t>MNT-HA</a:t>
            </a:r>
          </a:p>
          <a:p>
            <a:r>
              <a:rPr lang="es-ES" sz="1000" dirty="0" err="1"/>
              <a:t>pCEFL</a:t>
            </a:r>
            <a:endParaRPr lang="es-ES" sz="1000" dirty="0"/>
          </a:p>
        </p:txBody>
      </p:sp>
      <p:sp>
        <p:nvSpPr>
          <p:cNvPr id="126" name="Flecha derecha 125"/>
          <p:cNvSpPr/>
          <p:nvPr/>
        </p:nvSpPr>
        <p:spPr bwMode="auto">
          <a:xfrm>
            <a:off x="18880835" y="12419394"/>
            <a:ext cx="671187" cy="1823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es-ES" sz="6900" b="0" i="0" u="none" strike="noStrike" cap="none" normalizeH="0" baseline="0">
              <a:ln>
                <a:noFill/>
              </a:ln>
              <a:solidFill>
                <a:schemeClr val="tx1"/>
              </a:solidFill>
              <a:effectLst/>
              <a:latin typeface="Arial" pitchFamily="34" charset="0"/>
            </a:endParaRPr>
          </a:p>
        </p:txBody>
      </p:sp>
      <p:grpSp>
        <p:nvGrpSpPr>
          <p:cNvPr id="10" name="Grupo 9"/>
          <p:cNvGrpSpPr/>
          <p:nvPr/>
        </p:nvGrpSpPr>
        <p:grpSpPr>
          <a:xfrm>
            <a:off x="17444811" y="15291095"/>
            <a:ext cx="4650718" cy="1552507"/>
            <a:chOff x="18573513" y="15291095"/>
            <a:chExt cx="3522016" cy="1103875"/>
          </a:xfrm>
        </p:grpSpPr>
        <p:sp>
          <p:nvSpPr>
            <p:cNvPr id="1012" name="CuadroTexto 1011"/>
            <p:cNvSpPr txBox="1"/>
            <p:nvPr/>
          </p:nvSpPr>
          <p:spPr>
            <a:xfrm>
              <a:off x="20234318" y="15580447"/>
              <a:ext cx="629220" cy="2690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HAP1</a:t>
              </a:r>
            </a:p>
          </p:txBody>
        </p:sp>
        <p:sp>
          <p:nvSpPr>
            <p:cNvPr id="1013" name="CuadroTexto 1012"/>
            <p:cNvSpPr txBox="1"/>
            <p:nvPr/>
          </p:nvSpPr>
          <p:spPr>
            <a:xfrm>
              <a:off x="20151547" y="16125925"/>
              <a:ext cx="1132302" cy="2690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HAP1-MNT KO</a:t>
              </a:r>
            </a:p>
          </p:txBody>
        </p:sp>
        <p:grpSp>
          <p:nvGrpSpPr>
            <p:cNvPr id="1014" name="Grupo 1013"/>
            <p:cNvGrpSpPr/>
            <p:nvPr/>
          </p:nvGrpSpPr>
          <p:grpSpPr>
            <a:xfrm>
              <a:off x="20227001" y="15806992"/>
              <a:ext cx="544246" cy="223670"/>
              <a:chOff x="755237" y="3086396"/>
              <a:chExt cx="1502585" cy="798304"/>
            </a:xfrm>
          </p:grpSpPr>
          <p:sp>
            <p:nvSpPr>
              <p:cNvPr id="1015" name="Triángulo isósceles 1014"/>
              <p:cNvSpPr/>
              <p:nvPr/>
            </p:nvSpPr>
            <p:spPr>
              <a:xfrm rot="19596172">
                <a:off x="814978" y="3109360"/>
                <a:ext cx="946733" cy="366653"/>
              </a:xfrm>
              <a:prstGeom prst="triangle">
                <a:avLst>
                  <a:gd name="adj" fmla="val 7352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6" name="Oval 43"/>
              <p:cNvSpPr>
                <a:spLocks noChangeAspect="1" noChangeArrowheads="1"/>
              </p:cNvSpPr>
              <p:nvPr/>
            </p:nvSpPr>
            <p:spPr bwMode="auto">
              <a:xfrm rot="16009999">
                <a:off x="1345307" y="3166182"/>
                <a:ext cx="175203" cy="162967"/>
              </a:xfrm>
              <a:prstGeom prst="ellipse">
                <a:avLst/>
              </a:prstGeom>
              <a:solidFill>
                <a:srgbClr val="5B9BD5">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sp>
            <p:nvSpPr>
              <p:cNvPr id="1017" name="Triángulo isósceles 1016"/>
              <p:cNvSpPr/>
              <p:nvPr/>
            </p:nvSpPr>
            <p:spPr>
              <a:xfrm rot="19596172">
                <a:off x="755237" y="3518047"/>
                <a:ext cx="946733" cy="366653"/>
              </a:xfrm>
              <a:prstGeom prst="triangle">
                <a:avLst>
                  <a:gd name="adj" fmla="val 7352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8" name="Oval 43"/>
              <p:cNvSpPr>
                <a:spLocks noChangeAspect="1" noChangeArrowheads="1"/>
              </p:cNvSpPr>
              <p:nvPr/>
            </p:nvSpPr>
            <p:spPr bwMode="auto">
              <a:xfrm rot="16009999">
                <a:off x="1286941" y="3574870"/>
                <a:ext cx="175203" cy="162967"/>
              </a:xfrm>
              <a:prstGeom prst="ellipse">
                <a:avLst/>
              </a:prstGeom>
              <a:solidFill>
                <a:srgbClr val="5B9BD5">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sp>
            <p:nvSpPr>
              <p:cNvPr id="1019" name="Triángulo isósceles 1018"/>
              <p:cNvSpPr/>
              <p:nvPr/>
            </p:nvSpPr>
            <p:spPr>
              <a:xfrm rot="19596172">
                <a:off x="1311089" y="3086396"/>
                <a:ext cx="946733" cy="366653"/>
              </a:xfrm>
              <a:prstGeom prst="triangle">
                <a:avLst>
                  <a:gd name="adj" fmla="val 7352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0" name="Oval 43"/>
              <p:cNvSpPr>
                <a:spLocks noChangeAspect="1" noChangeArrowheads="1"/>
              </p:cNvSpPr>
              <p:nvPr/>
            </p:nvSpPr>
            <p:spPr bwMode="auto">
              <a:xfrm rot="16009999">
                <a:off x="1842793" y="3143219"/>
                <a:ext cx="175203" cy="162967"/>
              </a:xfrm>
              <a:prstGeom prst="ellipse">
                <a:avLst/>
              </a:prstGeom>
              <a:solidFill>
                <a:srgbClr val="5B9BD5">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grpSp>
        <p:grpSp>
          <p:nvGrpSpPr>
            <p:cNvPr id="1021" name="Grupo 1020"/>
            <p:cNvGrpSpPr/>
            <p:nvPr/>
          </p:nvGrpSpPr>
          <p:grpSpPr>
            <a:xfrm>
              <a:off x="20179195" y="15291095"/>
              <a:ext cx="544246" cy="223670"/>
              <a:chOff x="755237" y="3086396"/>
              <a:chExt cx="1502585" cy="798304"/>
            </a:xfrm>
          </p:grpSpPr>
          <p:sp>
            <p:nvSpPr>
              <p:cNvPr id="1022" name="Triángulo isósceles 1021"/>
              <p:cNvSpPr/>
              <p:nvPr/>
            </p:nvSpPr>
            <p:spPr>
              <a:xfrm rot="19596172">
                <a:off x="814978" y="3109360"/>
                <a:ext cx="946733" cy="36665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3" name="Oval 43"/>
              <p:cNvSpPr>
                <a:spLocks noChangeAspect="1" noChangeArrowheads="1"/>
              </p:cNvSpPr>
              <p:nvPr/>
            </p:nvSpPr>
            <p:spPr bwMode="auto">
              <a:xfrm rot="16009999">
                <a:off x="1345307" y="3166182"/>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sp>
            <p:nvSpPr>
              <p:cNvPr id="1024" name="Triángulo isósceles 1023"/>
              <p:cNvSpPr/>
              <p:nvPr/>
            </p:nvSpPr>
            <p:spPr>
              <a:xfrm rot="19596172">
                <a:off x="755237" y="3518047"/>
                <a:ext cx="946733" cy="36665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5" name="Oval 43"/>
              <p:cNvSpPr>
                <a:spLocks noChangeAspect="1" noChangeArrowheads="1"/>
              </p:cNvSpPr>
              <p:nvPr/>
            </p:nvSpPr>
            <p:spPr bwMode="auto">
              <a:xfrm rot="16009999">
                <a:off x="1286941" y="3574870"/>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sp>
            <p:nvSpPr>
              <p:cNvPr id="1026" name="Oval 43"/>
              <p:cNvSpPr>
                <a:spLocks noChangeAspect="1" noChangeArrowheads="1"/>
              </p:cNvSpPr>
              <p:nvPr/>
            </p:nvSpPr>
            <p:spPr bwMode="auto">
              <a:xfrm rot="16009999">
                <a:off x="1842793" y="3143219"/>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sp>
            <p:nvSpPr>
              <p:cNvPr id="1027" name="Triángulo isósceles 1026"/>
              <p:cNvSpPr/>
              <p:nvPr/>
            </p:nvSpPr>
            <p:spPr>
              <a:xfrm rot="19596172">
                <a:off x="1281618" y="3446814"/>
                <a:ext cx="946733" cy="36665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8" name="Oval 43"/>
              <p:cNvSpPr>
                <a:spLocks noChangeAspect="1" noChangeArrowheads="1"/>
              </p:cNvSpPr>
              <p:nvPr/>
            </p:nvSpPr>
            <p:spPr bwMode="auto">
              <a:xfrm rot="16009999">
                <a:off x="1844418" y="3529322"/>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sp>
            <p:nvSpPr>
              <p:cNvPr id="1029" name="Triángulo isósceles 1028"/>
              <p:cNvSpPr/>
              <p:nvPr/>
            </p:nvSpPr>
            <p:spPr>
              <a:xfrm rot="19596172">
                <a:off x="1311089" y="3086396"/>
                <a:ext cx="946733" cy="36665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0" name="Oval 43"/>
              <p:cNvSpPr>
                <a:spLocks noChangeAspect="1" noChangeArrowheads="1"/>
              </p:cNvSpPr>
              <p:nvPr/>
            </p:nvSpPr>
            <p:spPr bwMode="auto">
              <a:xfrm rot="16009999">
                <a:off x="1842791" y="3154703"/>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endParaRPr>
              </a:p>
            </p:txBody>
          </p:sp>
        </p:grpSp>
        <p:sp>
          <p:nvSpPr>
            <p:cNvPr id="1031" name="CuadroTexto 1030"/>
            <p:cNvSpPr txBox="1"/>
            <p:nvPr/>
          </p:nvSpPr>
          <p:spPr>
            <a:xfrm>
              <a:off x="18573513" y="15546692"/>
              <a:ext cx="866085" cy="499655"/>
            </a:xfrm>
            <a:prstGeom prst="rect">
              <a:avLst/>
            </a:prstGeom>
            <a:noFill/>
          </p:spPr>
          <p:txBody>
            <a:bodyPr wrap="none" rtlCol="0">
              <a:spAutoFit/>
            </a:bodyPr>
            <a:lstStyle/>
            <a:p>
              <a:r>
                <a:rPr lang="es-ES" sz="1000" dirty="0" err="1">
                  <a:latin typeface="Arial" panose="020B0604020202020204" pitchFamily="34" charset="0"/>
                  <a:cs typeface="Arial" panose="020B0604020202020204" pitchFamily="34" charset="0"/>
                </a:rPr>
                <a:t>Cisplatin</a:t>
              </a:r>
              <a:endParaRPr lang="es-ES" sz="1000" dirty="0">
                <a:latin typeface="Arial" panose="020B0604020202020204" pitchFamily="34" charset="0"/>
                <a:cs typeface="Arial" panose="020B0604020202020204" pitchFamily="34" charset="0"/>
              </a:endParaRPr>
            </a:p>
            <a:p>
              <a:r>
                <a:rPr lang="es-ES" sz="1000" dirty="0" err="1">
                  <a:latin typeface="Arial" panose="020B0604020202020204" pitchFamily="34" charset="0"/>
                  <a:cs typeface="Arial" panose="020B0604020202020204" pitchFamily="34" charset="0"/>
                </a:rPr>
                <a:t>Etoposide</a:t>
              </a:r>
              <a:endParaRPr lang="es-ES" sz="1000" dirty="0">
                <a:latin typeface="Arial" panose="020B0604020202020204" pitchFamily="34" charset="0"/>
                <a:cs typeface="Arial" panose="020B0604020202020204" pitchFamily="34" charset="0"/>
              </a:endParaRPr>
            </a:p>
          </p:txBody>
        </p:sp>
        <p:sp>
          <p:nvSpPr>
            <p:cNvPr id="127" name="Flecha derecha 126"/>
            <p:cNvSpPr/>
            <p:nvPr/>
          </p:nvSpPr>
          <p:spPr bwMode="auto">
            <a:xfrm>
              <a:off x="20954284" y="15721097"/>
              <a:ext cx="464503" cy="1776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es-ES" sz="6900" b="0" i="0" u="none" strike="noStrike" cap="none" normalizeH="0" baseline="0">
                <a:ln>
                  <a:noFill/>
                </a:ln>
                <a:solidFill>
                  <a:schemeClr val="tx1"/>
                </a:solidFill>
                <a:effectLst/>
                <a:latin typeface="Arial" pitchFamily="34" charset="0"/>
              </a:endParaRPr>
            </a:p>
          </p:txBody>
        </p:sp>
        <p:sp>
          <p:nvSpPr>
            <p:cNvPr id="1034" name="Flecha derecha 1033"/>
            <p:cNvSpPr/>
            <p:nvPr/>
          </p:nvSpPr>
          <p:spPr bwMode="auto">
            <a:xfrm>
              <a:off x="19486395" y="15694807"/>
              <a:ext cx="464503" cy="1776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521075" rtl="0" eaLnBrk="1" fontAlgn="base" latinLnBrk="0" hangingPunct="1">
                <a:lnSpc>
                  <a:spcPct val="100000"/>
                </a:lnSpc>
                <a:spcBef>
                  <a:spcPct val="0"/>
                </a:spcBef>
                <a:spcAft>
                  <a:spcPct val="0"/>
                </a:spcAft>
                <a:buClrTx/>
                <a:buSzTx/>
                <a:buFontTx/>
                <a:buNone/>
                <a:tabLst/>
              </a:pPr>
              <a:endParaRPr kumimoji="0" lang="es-ES" sz="6900" b="0" i="0" u="none" strike="noStrike" cap="none" normalizeH="0" baseline="0">
                <a:ln>
                  <a:noFill/>
                </a:ln>
                <a:solidFill>
                  <a:schemeClr val="tx1"/>
                </a:solidFill>
                <a:effectLst/>
                <a:latin typeface="Arial" pitchFamily="34" charset="0"/>
              </a:endParaRPr>
            </a:p>
          </p:txBody>
        </p:sp>
        <p:grpSp>
          <p:nvGrpSpPr>
            <p:cNvPr id="1129" name="Grupo 1128"/>
            <p:cNvGrpSpPr/>
            <p:nvPr/>
          </p:nvGrpSpPr>
          <p:grpSpPr>
            <a:xfrm>
              <a:off x="21601379" y="15318183"/>
              <a:ext cx="494150" cy="667286"/>
              <a:chOff x="4274684" y="4094376"/>
              <a:chExt cx="494150" cy="667286"/>
            </a:xfrm>
          </p:grpSpPr>
          <p:sp>
            <p:nvSpPr>
              <p:cNvPr id="1130" name="Triángulo isósceles 1129"/>
              <p:cNvSpPr/>
              <p:nvPr/>
            </p:nvSpPr>
            <p:spPr>
              <a:xfrm rot="19596172">
                <a:off x="4334863" y="4587705"/>
                <a:ext cx="297159" cy="82263"/>
              </a:xfrm>
              <a:prstGeom prst="triangle">
                <a:avLst>
                  <a:gd name="adj" fmla="val 7352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cs typeface="+mn-cs"/>
                </a:endParaRPr>
              </a:p>
            </p:txBody>
          </p:sp>
          <p:sp>
            <p:nvSpPr>
              <p:cNvPr id="1131" name="Oval 43"/>
              <p:cNvSpPr>
                <a:spLocks noChangeAspect="1" noChangeArrowheads="1"/>
              </p:cNvSpPr>
              <p:nvPr/>
            </p:nvSpPr>
            <p:spPr bwMode="auto">
              <a:xfrm rot="16009999">
                <a:off x="4509164" y="4593160"/>
                <a:ext cx="39309" cy="51152"/>
              </a:xfrm>
              <a:prstGeom prst="ellipse">
                <a:avLst/>
              </a:prstGeom>
              <a:solidFill>
                <a:srgbClr val="5B9BD5">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cs typeface="+mn-cs"/>
                </a:endParaRPr>
              </a:p>
            </p:txBody>
          </p:sp>
          <p:sp>
            <p:nvSpPr>
              <p:cNvPr id="1191" name="Triángulo isósceles 1190"/>
              <p:cNvSpPr/>
              <p:nvPr/>
            </p:nvSpPr>
            <p:spPr>
              <a:xfrm rot="19596172">
                <a:off x="4316112" y="4679399"/>
                <a:ext cx="297159" cy="82263"/>
              </a:xfrm>
              <a:prstGeom prst="triangle">
                <a:avLst>
                  <a:gd name="adj" fmla="val 7352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cs typeface="+mn-cs"/>
                </a:endParaRPr>
              </a:p>
            </p:txBody>
          </p:sp>
          <p:sp>
            <p:nvSpPr>
              <p:cNvPr id="1192" name="Oval 43"/>
              <p:cNvSpPr>
                <a:spLocks noChangeAspect="1" noChangeArrowheads="1"/>
              </p:cNvSpPr>
              <p:nvPr/>
            </p:nvSpPr>
            <p:spPr bwMode="auto">
              <a:xfrm rot="16009999">
                <a:off x="4490844" y="4684854"/>
                <a:ext cx="39309" cy="51152"/>
              </a:xfrm>
              <a:prstGeom prst="ellipse">
                <a:avLst/>
              </a:prstGeom>
              <a:solidFill>
                <a:srgbClr val="5B9BD5">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cs typeface="+mn-cs"/>
                </a:endParaRPr>
              </a:p>
            </p:txBody>
          </p:sp>
          <p:sp>
            <p:nvSpPr>
              <p:cNvPr id="1200" name="Triángulo isósceles 1199"/>
              <p:cNvSpPr/>
              <p:nvPr/>
            </p:nvSpPr>
            <p:spPr>
              <a:xfrm rot="19596172">
                <a:off x="4293435" y="4174589"/>
                <a:ext cx="297159" cy="8226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cs typeface="+mn-cs"/>
                </a:endParaRPr>
              </a:p>
            </p:txBody>
          </p:sp>
          <p:sp>
            <p:nvSpPr>
              <p:cNvPr id="1207" name="Oval 43"/>
              <p:cNvSpPr>
                <a:spLocks noChangeAspect="1" noChangeArrowheads="1"/>
              </p:cNvSpPr>
              <p:nvPr/>
            </p:nvSpPr>
            <p:spPr bwMode="auto">
              <a:xfrm rot="16009999">
                <a:off x="4467736" y="4180044"/>
                <a:ext cx="39309" cy="51152"/>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cs typeface="+mn-cs"/>
                </a:endParaRPr>
              </a:p>
            </p:txBody>
          </p:sp>
          <p:sp>
            <p:nvSpPr>
              <p:cNvPr id="1208" name="Triángulo isósceles 1207"/>
              <p:cNvSpPr/>
              <p:nvPr/>
            </p:nvSpPr>
            <p:spPr>
              <a:xfrm rot="19596172">
                <a:off x="4274684" y="4266283"/>
                <a:ext cx="297159" cy="8226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cs typeface="+mn-cs"/>
                </a:endParaRPr>
              </a:p>
            </p:txBody>
          </p:sp>
          <p:sp>
            <p:nvSpPr>
              <p:cNvPr id="1233" name="Oval 43"/>
              <p:cNvSpPr>
                <a:spLocks noChangeAspect="1" noChangeArrowheads="1"/>
              </p:cNvSpPr>
              <p:nvPr/>
            </p:nvSpPr>
            <p:spPr bwMode="auto">
              <a:xfrm rot="16009999">
                <a:off x="4449416" y="4271738"/>
                <a:ext cx="39309" cy="51152"/>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cs typeface="+mn-cs"/>
                </a:endParaRPr>
              </a:p>
            </p:txBody>
          </p:sp>
          <p:sp>
            <p:nvSpPr>
              <p:cNvPr id="1321" name="Triángulo isósceles 1320"/>
              <p:cNvSpPr/>
              <p:nvPr/>
            </p:nvSpPr>
            <p:spPr>
              <a:xfrm rot="19596172">
                <a:off x="4439904" y="4250301"/>
                <a:ext cx="297159" cy="82263"/>
              </a:xfrm>
              <a:prstGeom prst="triangle">
                <a:avLst>
                  <a:gd name="adj" fmla="val 73526"/>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a:ln>
                    <a:noFill/>
                  </a:ln>
                  <a:solidFill>
                    <a:prstClr val="white"/>
                  </a:solidFill>
                  <a:effectLst/>
                  <a:uLnTx/>
                  <a:uFillTx/>
                  <a:latin typeface="Calibri" panose="020F0502020204030204"/>
                  <a:cs typeface="+mn-cs"/>
                </a:endParaRPr>
              </a:p>
            </p:txBody>
          </p:sp>
          <p:sp>
            <p:nvSpPr>
              <p:cNvPr id="1322" name="Oval 43"/>
              <p:cNvSpPr>
                <a:spLocks noChangeAspect="1" noChangeArrowheads="1"/>
              </p:cNvSpPr>
              <p:nvPr/>
            </p:nvSpPr>
            <p:spPr bwMode="auto">
              <a:xfrm rot="16009999">
                <a:off x="4624396" y="4261519"/>
                <a:ext cx="39309" cy="51152"/>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000" b="0" i="0" u="none" strike="noStrike" kern="0" cap="none" spc="0" normalizeH="0" baseline="0" noProof="0">
                  <a:ln>
                    <a:noFill/>
                  </a:ln>
                  <a:solidFill>
                    <a:prstClr val="black"/>
                  </a:solidFill>
                  <a:effectLst/>
                  <a:uLnTx/>
                  <a:uFillTx/>
                  <a:latin typeface="Arial" charset="0"/>
                  <a:cs typeface="+mn-cs"/>
                </a:endParaRPr>
              </a:p>
            </p:txBody>
          </p:sp>
          <p:sp>
            <p:nvSpPr>
              <p:cNvPr id="1323" name="Explosión 1 1322"/>
              <p:cNvSpPr/>
              <p:nvPr/>
            </p:nvSpPr>
            <p:spPr>
              <a:xfrm>
                <a:off x="4588483" y="4094376"/>
                <a:ext cx="123568" cy="113503"/>
              </a:xfrm>
              <a:prstGeom prst="irregularSeal1">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24" name="Explosión 1 1323"/>
              <p:cNvSpPr/>
              <p:nvPr/>
            </p:nvSpPr>
            <p:spPr>
              <a:xfrm>
                <a:off x="4636287" y="4604406"/>
                <a:ext cx="132547" cy="106024"/>
              </a:xfrm>
              <a:prstGeom prst="irregularSeal1">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987" name="Grupo 986"/>
          <p:cNvGrpSpPr/>
          <p:nvPr/>
        </p:nvGrpSpPr>
        <p:grpSpPr>
          <a:xfrm>
            <a:off x="10636635" y="15722033"/>
            <a:ext cx="747438" cy="513720"/>
            <a:chOff x="6491415" y="2333108"/>
            <a:chExt cx="993173" cy="436404"/>
          </a:xfrm>
        </p:grpSpPr>
        <p:grpSp>
          <p:nvGrpSpPr>
            <p:cNvPr id="1458" name="Grupo 1457"/>
            <p:cNvGrpSpPr/>
            <p:nvPr/>
          </p:nvGrpSpPr>
          <p:grpSpPr>
            <a:xfrm>
              <a:off x="6491415" y="2489526"/>
              <a:ext cx="578965" cy="156418"/>
              <a:chOff x="6491415" y="2489526"/>
              <a:chExt cx="578965" cy="156418"/>
            </a:xfrm>
          </p:grpSpPr>
          <p:sp>
            <p:nvSpPr>
              <p:cNvPr id="1468" name="Lágrima 1467"/>
              <p:cNvSpPr/>
              <p:nvPr/>
            </p:nvSpPr>
            <p:spPr>
              <a:xfrm>
                <a:off x="6491415" y="2489526"/>
                <a:ext cx="578965" cy="156418"/>
              </a:xfrm>
              <a:prstGeom prst="teardrop">
                <a:avLst/>
              </a:prstGeom>
              <a:solidFill>
                <a:srgbClr val="92D050"/>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69" name="Elipse 1468"/>
              <p:cNvSpPr/>
              <p:nvPr/>
            </p:nvSpPr>
            <p:spPr>
              <a:xfrm>
                <a:off x="6730314" y="2561968"/>
                <a:ext cx="90616" cy="45719"/>
              </a:xfrm>
              <a:prstGeom prst="ellipse">
                <a:avLst/>
              </a:prstGeom>
              <a:solidFill>
                <a:srgbClr val="70AD47">
                  <a:lumMod val="40000"/>
                  <a:lumOff val="60000"/>
                </a:srgbClr>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59" name="Grupo 1458"/>
            <p:cNvGrpSpPr/>
            <p:nvPr/>
          </p:nvGrpSpPr>
          <p:grpSpPr>
            <a:xfrm>
              <a:off x="6735589" y="2613094"/>
              <a:ext cx="578965" cy="156418"/>
              <a:chOff x="6491415" y="2489526"/>
              <a:chExt cx="578965" cy="156418"/>
            </a:xfrm>
          </p:grpSpPr>
          <p:sp>
            <p:nvSpPr>
              <p:cNvPr id="1466" name="Lágrima 1465"/>
              <p:cNvSpPr/>
              <p:nvPr/>
            </p:nvSpPr>
            <p:spPr>
              <a:xfrm>
                <a:off x="6491415" y="2489526"/>
                <a:ext cx="578965" cy="156418"/>
              </a:xfrm>
              <a:prstGeom prst="teardrop">
                <a:avLst/>
              </a:prstGeom>
              <a:solidFill>
                <a:srgbClr val="92D050"/>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67" name="Elipse 1466"/>
              <p:cNvSpPr/>
              <p:nvPr/>
            </p:nvSpPr>
            <p:spPr>
              <a:xfrm>
                <a:off x="6730314" y="2561968"/>
                <a:ext cx="90616" cy="45719"/>
              </a:xfrm>
              <a:prstGeom prst="ellipse">
                <a:avLst/>
              </a:prstGeom>
              <a:solidFill>
                <a:srgbClr val="70AD47">
                  <a:lumMod val="40000"/>
                  <a:lumOff val="60000"/>
                </a:srgbClr>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60" name="Grupo 1459"/>
            <p:cNvGrpSpPr/>
            <p:nvPr/>
          </p:nvGrpSpPr>
          <p:grpSpPr>
            <a:xfrm>
              <a:off x="6905623" y="2459406"/>
              <a:ext cx="578965" cy="156418"/>
              <a:chOff x="6491415" y="2489526"/>
              <a:chExt cx="578965" cy="156418"/>
            </a:xfrm>
          </p:grpSpPr>
          <p:sp>
            <p:nvSpPr>
              <p:cNvPr id="1464" name="Lágrima 1463"/>
              <p:cNvSpPr/>
              <p:nvPr/>
            </p:nvSpPr>
            <p:spPr>
              <a:xfrm>
                <a:off x="6491415" y="2489526"/>
                <a:ext cx="578965" cy="156418"/>
              </a:xfrm>
              <a:prstGeom prst="teardrop">
                <a:avLst/>
              </a:prstGeom>
              <a:solidFill>
                <a:srgbClr val="92D050"/>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65" name="Elipse 1464"/>
              <p:cNvSpPr/>
              <p:nvPr/>
            </p:nvSpPr>
            <p:spPr>
              <a:xfrm>
                <a:off x="6730314" y="2561968"/>
                <a:ext cx="90616" cy="45719"/>
              </a:xfrm>
              <a:prstGeom prst="ellipse">
                <a:avLst/>
              </a:prstGeom>
              <a:solidFill>
                <a:srgbClr val="70AD47">
                  <a:lumMod val="40000"/>
                  <a:lumOff val="60000"/>
                </a:srgbClr>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61" name="Grupo 1460"/>
            <p:cNvGrpSpPr/>
            <p:nvPr/>
          </p:nvGrpSpPr>
          <p:grpSpPr>
            <a:xfrm>
              <a:off x="6685005" y="2333108"/>
              <a:ext cx="578965" cy="156418"/>
              <a:chOff x="6491415" y="2489526"/>
              <a:chExt cx="578965" cy="156418"/>
            </a:xfrm>
          </p:grpSpPr>
          <p:sp>
            <p:nvSpPr>
              <p:cNvPr id="1462" name="Lágrima 1461"/>
              <p:cNvSpPr/>
              <p:nvPr/>
            </p:nvSpPr>
            <p:spPr>
              <a:xfrm>
                <a:off x="6491415" y="2489526"/>
                <a:ext cx="578965" cy="156418"/>
              </a:xfrm>
              <a:prstGeom prst="teardrop">
                <a:avLst/>
              </a:prstGeom>
              <a:solidFill>
                <a:srgbClr val="92D050"/>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63" name="Elipse 1462"/>
              <p:cNvSpPr/>
              <p:nvPr/>
            </p:nvSpPr>
            <p:spPr>
              <a:xfrm>
                <a:off x="6730314" y="2561968"/>
                <a:ext cx="90616" cy="45719"/>
              </a:xfrm>
              <a:prstGeom prst="ellipse">
                <a:avLst/>
              </a:prstGeom>
              <a:solidFill>
                <a:srgbClr val="70AD47">
                  <a:lumMod val="40000"/>
                  <a:lumOff val="60000"/>
                </a:srgbClr>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988" name="CuadroTexto 987"/>
          <p:cNvSpPr txBox="1"/>
          <p:nvPr/>
        </p:nvSpPr>
        <p:spPr>
          <a:xfrm>
            <a:off x="10601464" y="16283108"/>
            <a:ext cx="521642" cy="1684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HEK293T</a:t>
            </a:r>
          </a:p>
        </p:txBody>
      </p:sp>
      <p:sp>
        <p:nvSpPr>
          <p:cNvPr id="989" name="Rectángulo 988"/>
          <p:cNvSpPr/>
          <p:nvPr/>
        </p:nvSpPr>
        <p:spPr>
          <a:xfrm>
            <a:off x="8857980" y="15757394"/>
            <a:ext cx="1163811"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srgbClr val="000000"/>
                </a:solidFill>
                <a:effectLst/>
                <a:uLnTx/>
                <a:uFillTx/>
                <a:latin typeface="Times New Roman" panose="02020603050405020304" pitchFamily="18" charset="0"/>
                <a:cs typeface="+mn-cs"/>
              </a:rPr>
              <a:t>pCMV</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mn-cs"/>
              </a:rPr>
              <a:t>-VSV-G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mn-cs"/>
              </a:rPr>
              <a:t>psPAX2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mn-cs"/>
              </a:rPr>
              <a:t>shCCDC6 </a:t>
            </a:r>
            <a:endParaRPr kumimoji="0" lang="es-ES" sz="1000" b="0" i="0" u="none" strike="noStrike" kern="0" cap="none" spc="0" normalizeH="0" baseline="0" noProof="0" dirty="0">
              <a:ln>
                <a:noFill/>
              </a:ln>
              <a:solidFill>
                <a:prstClr val="black"/>
              </a:solidFill>
              <a:effectLst/>
              <a:uLnTx/>
              <a:uFillTx/>
              <a:latin typeface="Calibri"/>
              <a:cs typeface="+mn-cs"/>
            </a:endParaRPr>
          </a:p>
        </p:txBody>
      </p:sp>
      <p:sp>
        <p:nvSpPr>
          <p:cNvPr id="990" name="Flecha derecha 989"/>
          <p:cNvSpPr/>
          <p:nvPr/>
        </p:nvSpPr>
        <p:spPr>
          <a:xfrm>
            <a:off x="9959386" y="15926786"/>
            <a:ext cx="517205" cy="11248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991" name="Flecha derecha 990"/>
          <p:cNvSpPr/>
          <p:nvPr/>
        </p:nvSpPr>
        <p:spPr>
          <a:xfrm>
            <a:off x="11450549" y="15940802"/>
            <a:ext cx="354572" cy="107403"/>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992" name="Grupo 991"/>
          <p:cNvGrpSpPr/>
          <p:nvPr/>
        </p:nvGrpSpPr>
        <p:grpSpPr>
          <a:xfrm>
            <a:off x="11928842" y="15871727"/>
            <a:ext cx="433597" cy="309116"/>
            <a:chOff x="7263970" y="3840933"/>
            <a:chExt cx="657275" cy="578734"/>
          </a:xfrm>
        </p:grpSpPr>
        <p:grpSp>
          <p:nvGrpSpPr>
            <p:cNvPr id="1040" name="Grupo 1039"/>
            <p:cNvGrpSpPr/>
            <p:nvPr/>
          </p:nvGrpSpPr>
          <p:grpSpPr>
            <a:xfrm>
              <a:off x="7263970" y="3840933"/>
              <a:ext cx="430395" cy="350358"/>
              <a:chOff x="6758684" y="3840932"/>
              <a:chExt cx="935681" cy="902457"/>
            </a:xfrm>
          </p:grpSpPr>
          <p:sp>
            <p:nvSpPr>
              <p:cNvPr id="1379" name="Elipse 1378"/>
              <p:cNvSpPr/>
              <p:nvPr/>
            </p:nvSpPr>
            <p:spPr>
              <a:xfrm>
                <a:off x="6923904" y="4011827"/>
                <a:ext cx="611268" cy="556301"/>
              </a:xfrm>
              <a:prstGeom prst="ellipse">
                <a:avLst/>
              </a:prstGeom>
              <a:solidFill>
                <a:srgbClr val="44546A">
                  <a:lumMod val="60000"/>
                  <a:lumOff val="4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389" name="Conector recto 1388"/>
              <p:cNvCxnSpPr>
                <a:stCxn id="1379" idx="0"/>
              </p:cNvCxnSpPr>
              <p:nvPr/>
            </p:nvCxnSpPr>
            <p:spPr>
              <a:xfrm flipV="1">
                <a:off x="7229538" y="3858860"/>
                <a:ext cx="0" cy="152967"/>
              </a:xfrm>
              <a:prstGeom prst="line">
                <a:avLst/>
              </a:prstGeom>
              <a:noFill/>
              <a:ln w="6350" cap="flat" cmpd="sng" algn="ctr">
                <a:solidFill>
                  <a:srgbClr val="4472C4"/>
                </a:solidFill>
                <a:prstDash val="solid"/>
                <a:miter lim="800000"/>
              </a:ln>
              <a:effectLst/>
            </p:spPr>
          </p:cxnSp>
          <p:sp>
            <p:nvSpPr>
              <p:cNvPr id="1390" name="Elipse 1389"/>
              <p:cNvSpPr/>
              <p:nvPr/>
            </p:nvSpPr>
            <p:spPr>
              <a:xfrm>
                <a:off x="7212274" y="3840932"/>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391" name="Conector recto 1390"/>
              <p:cNvCxnSpPr/>
              <p:nvPr/>
            </p:nvCxnSpPr>
            <p:spPr>
              <a:xfrm flipV="1">
                <a:off x="7445546" y="4011827"/>
                <a:ext cx="85017" cy="87776"/>
              </a:xfrm>
              <a:prstGeom prst="line">
                <a:avLst/>
              </a:prstGeom>
              <a:noFill/>
              <a:ln w="6350" cap="flat" cmpd="sng" algn="ctr">
                <a:solidFill>
                  <a:srgbClr val="4472C4"/>
                </a:solidFill>
                <a:prstDash val="solid"/>
                <a:miter lim="800000"/>
              </a:ln>
              <a:effectLst/>
            </p:spPr>
          </p:cxnSp>
          <p:cxnSp>
            <p:nvCxnSpPr>
              <p:cNvPr id="1394" name="Conector recto 1393"/>
              <p:cNvCxnSpPr/>
              <p:nvPr/>
            </p:nvCxnSpPr>
            <p:spPr>
              <a:xfrm flipV="1">
                <a:off x="7541286" y="4276276"/>
                <a:ext cx="107360" cy="2440"/>
              </a:xfrm>
              <a:prstGeom prst="line">
                <a:avLst/>
              </a:prstGeom>
              <a:noFill/>
              <a:ln w="6350" cap="flat" cmpd="sng" algn="ctr">
                <a:solidFill>
                  <a:srgbClr val="4472C4"/>
                </a:solidFill>
                <a:prstDash val="solid"/>
                <a:miter lim="800000"/>
              </a:ln>
              <a:effectLst/>
            </p:spPr>
          </p:cxnSp>
          <p:cxnSp>
            <p:nvCxnSpPr>
              <p:cNvPr id="1395" name="Conector recto 1394"/>
              <p:cNvCxnSpPr/>
              <p:nvPr/>
            </p:nvCxnSpPr>
            <p:spPr>
              <a:xfrm flipV="1">
                <a:off x="6919017" y="4468824"/>
                <a:ext cx="85017" cy="87776"/>
              </a:xfrm>
              <a:prstGeom prst="line">
                <a:avLst/>
              </a:prstGeom>
              <a:noFill/>
              <a:ln w="6350" cap="flat" cmpd="sng" algn="ctr">
                <a:solidFill>
                  <a:srgbClr val="4472C4"/>
                </a:solidFill>
                <a:prstDash val="solid"/>
                <a:miter lim="800000"/>
              </a:ln>
              <a:effectLst/>
            </p:spPr>
          </p:cxnSp>
          <p:cxnSp>
            <p:nvCxnSpPr>
              <p:cNvPr id="1397" name="Conector recto 1396"/>
              <p:cNvCxnSpPr/>
              <p:nvPr/>
            </p:nvCxnSpPr>
            <p:spPr>
              <a:xfrm flipV="1">
                <a:off x="7232098" y="4558328"/>
                <a:ext cx="0" cy="152967"/>
              </a:xfrm>
              <a:prstGeom prst="line">
                <a:avLst/>
              </a:prstGeom>
              <a:noFill/>
              <a:ln w="6350" cap="flat" cmpd="sng" algn="ctr">
                <a:solidFill>
                  <a:srgbClr val="4472C4"/>
                </a:solidFill>
                <a:prstDash val="solid"/>
                <a:miter lim="800000"/>
              </a:ln>
              <a:effectLst/>
            </p:spPr>
          </p:cxnSp>
          <p:cxnSp>
            <p:nvCxnSpPr>
              <p:cNvPr id="1398" name="Conector recto 1397"/>
              <p:cNvCxnSpPr/>
              <p:nvPr/>
            </p:nvCxnSpPr>
            <p:spPr>
              <a:xfrm>
                <a:off x="6961525" y="4000239"/>
                <a:ext cx="72863" cy="63926"/>
              </a:xfrm>
              <a:prstGeom prst="line">
                <a:avLst/>
              </a:prstGeom>
              <a:noFill/>
              <a:ln w="6350" cap="flat" cmpd="sng" algn="ctr">
                <a:solidFill>
                  <a:srgbClr val="4472C4"/>
                </a:solidFill>
                <a:prstDash val="solid"/>
                <a:miter lim="800000"/>
              </a:ln>
              <a:effectLst/>
            </p:spPr>
          </p:cxnSp>
          <p:cxnSp>
            <p:nvCxnSpPr>
              <p:cNvPr id="1399" name="Conector recto 1398"/>
              <p:cNvCxnSpPr/>
              <p:nvPr/>
            </p:nvCxnSpPr>
            <p:spPr>
              <a:xfrm flipV="1">
                <a:off x="6807715" y="4249421"/>
                <a:ext cx="107360" cy="2440"/>
              </a:xfrm>
              <a:prstGeom prst="line">
                <a:avLst/>
              </a:prstGeom>
              <a:noFill/>
              <a:ln w="6350" cap="flat" cmpd="sng" algn="ctr">
                <a:solidFill>
                  <a:srgbClr val="4472C4"/>
                </a:solidFill>
                <a:prstDash val="solid"/>
                <a:miter lim="800000"/>
              </a:ln>
              <a:effectLst/>
            </p:spPr>
          </p:cxnSp>
          <p:cxnSp>
            <p:nvCxnSpPr>
              <p:cNvPr id="1400" name="Conector recto 1399"/>
              <p:cNvCxnSpPr/>
              <p:nvPr/>
            </p:nvCxnSpPr>
            <p:spPr>
              <a:xfrm>
                <a:off x="7484588" y="4460406"/>
                <a:ext cx="72863" cy="63926"/>
              </a:xfrm>
              <a:prstGeom prst="line">
                <a:avLst/>
              </a:prstGeom>
              <a:noFill/>
              <a:ln w="6350" cap="flat" cmpd="sng" algn="ctr">
                <a:solidFill>
                  <a:srgbClr val="4472C4"/>
                </a:solidFill>
                <a:prstDash val="solid"/>
                <a:miter lim="800000"/>
              </a:ln>
              <a:effectLst/>
            </p:spPr>
          </p:cxnSp>
          <p:sp>
            <p:nvSpPr>
              <p:cNvPr id="1401" name="Elipse 1400"/>
              <p:cNvSpPr/>
              <p:nvPr/>
            </p:nvSpPr>
            <p:spPr>
              <a:xfrm>
                <a:off x="7532091" y="3966108"/>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02" name="Elipse 1401"/>
              <p:cNvSpPr/>
              <p:nvPr/>
            </p:nvSpPr>
            <p:spPr>
              <a:xfrm>
                <a:off x="7648646" y="4253416"/>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03" name="Elipse 1402"/>
              <p:cNvSpPr/>
              <p:nvPr/>
            </p:nvSpPr>
            <p:spPr>
              <a:xfrm>
                <a:off x="7546691" y="4526471"/>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04" name="Elipse 1403"/>
              <p:cNvSpPr/>
              <p:nvPr/>
            </p:nvSpPr>
            <p:spPr>
              <a:xfrm>
                <a:off x="6921187" y="3952344"/>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52" name="Elipse 1451"/>
              <p:cNvSpPr/>
              <p:nvPr/>
            </p:nvSpPr>
            <p:spPr>
              <a:xfrm>
                <a:off x="6758684" y="4223535"/>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53" name="Elipse 1452"/>
              <p:cNvSpPr/>
              <p:nvPr/>
            </p:nvSpPr>
            <p:spPr>
              <a:xfrm>
                <a:off x="6866666" y="4564513"/>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454" name="Elipse 1453"/>
              <p:cNvSpPr/>
              <p:nvPr/>
            </p:nvSpPr>
            <p:spPr>
              <a:xfrm>
                <a:off x="7212274" y="4697670"/>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41" name="Grupo 1040"/>
            <p:cNvGrpSpPr/>
            <p:nvPr/>
          </p:nvGrpSpPr>
          <p:grpSpPr>
            <a:xfrm>
              <a:off x="7484588" y="3901714"/>
              <a:ext cx="430395" cy="350358"/>
              <a:chOff x="6758684" y="3840932"/>
              <a:chExt cx="935681" cy="902457"/>
            </a:xfrm>
          </p:grpSpPr>
          <p:sp>
            <p:nvSpPr>
              <p:cNvPr id="1327" name="Elipse 1326"/>
              <p:cNvSpPr/>
              <p:nvPr/>
            </p:nvSpPr>
            <p:spPr>
              <a:xfrm>
                <a:off x="6923904" y="4011827"/>
                <a:ext cx="611268" cy="556301"/>
              </a:xfrm>
              <a:prstGeom prst="ellipse">
                <a:avLst/>
              </a:prstGeom>
              <a:solidFill>
                <a:srgbClr val="44546A">
                  <a:lumMod val="60000"/>
                  <a:lumOff val="4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328" name="Conector recto 1327"/>
              <p:cNvCxnSpPr>
                <a:stCxn id="1327" idx="0"/>
              </p:cNvCxnSpPr>
              <p:nvPr/>
            </p:nvCxnSpPr>
            <p:spPr>
              <a:xfrm flipV="1">
                <a:off x="7229538" y="3858860"/>
                <a:ext cx="0" cy="152967"/>
              </a:xfrm>
              <a:prstGeom prst="line">
                <a:avLst/>
              </a:prstGeom>
              <a:noFill/>
              <a:ln w="6350" cap="flat" cmpd="sng" algn="ctr">
                <a:solidFill>
                  <a:srgbClr val="4472C4"/>
                </a:solidFill>
                <a:prstDash val="solid"/>
                <a:miter lim="800000"/>
              </a:ln>
              <a:effectLst/>
            </p:spPr>
          </p:cxnSp>
          <p:sp>
            <p:nvSpPr>
              <p:cNvPr id="1329" name="Elipse 1328"/>
              <p:cNvSpPr/>
              <p:nvPr/>
            </p:nvSpPr>
            <p:spPr>
              <a:xfrm>
                <a:off x="7212274" y="3840932"/>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330" name="Conector recto 1329"/>
              <p:cNvCxnSpPr/>
              <p:nvPr/>
            </p:nvCxnSpPr>
            <p:spPr>
              <a:xfrm flipV="1">
                <a:off x="7445546" y="4011827"/>
                <a:ext cx="85017" cy="87776"/>
              </a:xfrm>
              <a:prstGeom prst="line">
                <a:avLst/>
              </a:prstGeom>
              <a:noFill/>
              <a:ln w="6350" cap="flat" cmpd="sng" algn="ctr">
                <a:solidFill>
                  <a:srgbClr val="4472C4"/>
                </a:solidFill>
                <a:prstDash val="solid"/>
                <a:miter lim="800000"/>
              </a:ln>
              <a:effectLst/>
            </p:spPr>
          </p:cxnSp>
          <p:cxnSp>
            <p:nvCxnSpPr>
              <p:cNvPr id="1331" name="Conector recto 1330"/>
              <p:cNvCxnSpPr/>
              <p:nvPr/>
            </p:nvCxnSpPr>
            <p:spPr>
              <a:xfrm flipV="1">
                <a:off x="7541286" y="4276276"/>
                <a:ext cx="107360" cy="2440"/>
              </a:xfrm>
              <a:prstGeom prst="line">
                <a:avLst/>
              </a:prstGeom>
              <a:noFill/>
              <a:ln w="6350" cap="flat" cmpd="sng" algn="ctr">
                <a:solidFill>
                  <a:srgbClr val="4472C4"/>
                </a:solidFill>
                <a:prstDash val="solid"/>
                <a:miter lim="800000"/>
              </a:ln>
              <a:effectLst/>
            </p:spPr>
          </p:cxnSp>
          <p:cxnSp>
            <p:nvCxnSpPr>
              <p:cNvPr id="1332" name="Conector recto 1331"/>
              <p:cNvCxnSpPr/>
              <p:nvPr/>
            </p:nvCxnSpPr>
            <p:spPr>
              <a:xfrm flipV="1">
                <a:off x="6919017" y="4468824"/>
                <a:ext cx="85017" cy="87776"/>
              </a:xfrm>
              <a:prstGeom prst="line">
                <a:avLst/>
              </a:prstGeom>
              <a:noFill/>
              <a:ln w="6350" cap="flat" cmpd="sng" algn="ctr">
                <a:solidFill>
                  <a:srgbClr val="4472C4"/>
                </a:solidFill>
                <a:prstDash val="solid"/>
                <a:miter lim="800000"/>
              </a:ln>
              <a:effectLst/>
            </p:spPr>
          </p:cxnSp>
          <p:cxnSp>
            <p:nvCxnSpPr>
              <p:cNvPr id="1333" name="Conector recto 1332"/>
              <p:cNvCxnSpPr/>
              <p:nvPr/>
            </p:nvCxnSpPr>
            <p:spPr>
              <a:xfrm flipV="1">
                <a:off x="7232098" y="4558328"/>
                <a:ext cx="0" cy="152967"/>
              </a:xfrm>
              <a:prstGeom prst="line">
                <a:avLst/>
              </a:prstGeom>
              <a:noFill/>
              <a:ln w="6350" cap="flat" cmpd="sng" algn="ctr">
                <a:solidFill>
                  <a:srgbClr val="4472C4"/>
                </a:solidFill>
                <a:prstDash val="solid"/>
                <a:miter lim="800000"/>
              </a:ln>
              <a:effectLst/>
            </p:spPr>
          </p:cxnSp>
          <p:cxnSp>
            <p:nvCxnSpPr>
              <p:cNvPr id="1334" name="Conector recto 1333"/>
              <p:cNvCxnSpPr/>
              <p:nvPr/>
            </p:nvCxnSpPr>
            <p:spPr>
              <a:xfrm>
                <a:off x="6961525" y="4000239"/>
                <a:ext cx="72863" cy="63926"/>
              </a:xfrm>
              <a:prstGeom prst="line">
                <a:avLst/>
              </a:prstGeom>
              <a:noFill/>
              <a:ln w="6350" cap="flat" cmpd="sng" algn="ctr">
                <a:solidFill>
                  <a:srgbClr val="4472C4"/>
                </a:solidFill>
                <a:prstDash val="solid"/>
                <a:miter lim="800000"/>
              </a:ln>
              <a:effectLst/>
            </p:spPr>
          </p:cxnSp>
          <p:cxnSp>
            <p:nvCxnSpPr>
              <p:cNvPr id="1335" name="Conector recto 1334"/>
              <p:cNvCxnSpPr/>
              <p:nvPr/>
            </p:nvCxnSpPr>
            <p:spPr>
              <a:xfrm flipV="1">
                <a:off x="6807715" y="4249421"/>
                <a:ext cx="107360" cy="2440"/>
              </a:xfrm>
              <a:prstGeom prst="line">
                <a:avLst/>
              </a:prstGeom>
              <a:noFill/>
              <a:ln w="6350" cap="flat" cmpd="sng" algn="ctr">
                <a:solidFill>
                  <a:srgbClr val="4472C4"/>
                </a:solidFill>
                <a:prstDash val="solid"/>
                <a:miter lim="800000"/>
              </a:ln>
              <a:effectLst/>
            </p:spPr>
          </p:cxnSp>
          <p:cxnSp>
            <p:nvCxnSpPr>
              <p:cNvPr id="1336" name="Conector recto 1335"/>
              <p:cNvCxnSpPr/>
              <p:nvPr/>
            </p:nvCxnSpPr>
            <p:spPr>
              <a:xfrm>
                <a:off x="7484588" y="4460406"/>
                <a:ext cx="72863" cy="63926"/>
              </a:xfrm>
              <a:prstGeom prst="line">
                <a:avLst/>
              </a:prstGeom>
              <a:noFill/>
              <a:ln w="6350" cap="flat" cmpd="sng" algn="ctr">
                <a:solidFill>
                  <a:srgbClr val="4472C4"/>
                </a:solidFill>
                <a:prstDash val="solid"/>
                <a:miter lim="800000"/>
              </a:ln>
              <a:effectLst/>
            </p:spPr>
          </p:cxnSp>
          <p:sp>
            <p:nvSpPr>
              <p:cNvPr id="1337" name="Elipse 1336"/>
              <p:cNvSpPr/>
              <p:nvPr/>
            </p:nvSpPr>
            <p:spPr>
              <a:xfrm>
                <a:off x="7532091" y="3966108"/>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38" name="Elipse 1337"/>
              <p:cNvSpPr/>
              <p:nvPr/>
            </p:nvSpPr>
            <p:spPr>
              <a:xfrm>
                <a:off x="7648646" y="4253416"/>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39" name="Elipse 1338"/>
              <p:cNvSpPr/>
              <p:nvPr/>
            </p:nvSpPr>
            <p:spPr>
              <a:xfrm>
                <a:off x="7546691" y="4526471"/>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40" name="Elipse 1339"/>
              <p:cNvSpPr/>
              <p:nvPr/>
            </p:nvSpPr>
            <p:spPr>
              <a:xfrm>
                <a:off x="6921187" y="3952344"/>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41" name="Elipse 1340"/>
              <p:cNvSpPr/>
              <p:nvPr/>
            </p:nvSpPr>
            <p:spPr>
              <a:xfrm>
                <a:off x="6758684" y="4223535"/>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42" name="Elipse 1341"/>
              <p:cNvSpPr/>
              <p:nvPr/>
            </p:nvSpPr>
            <p:spPr>
              <a:xfrm>
                <a:off x="6866666" y="4564513"/>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64" name="Elipse 1363"/>
              <p:cNvSpPr/>
              <p:nvPr/>
            </p:nvSpPr>
            <p:spPr>
              <a:xfrm>
                <a:off x="7212274" y="4697670"/>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42" name="Grupo 1041"/>
            <p:cNvGrpSpPr/>
            <p:nvPr/>
          </p:nvGrpSpPr>
          <p:grpSpPr>
            <a:xfrm>
              <a:off x="7266386" y="4045655"/>
              <a:ext cx="430395" cy="350358"/>
              <a:chOff x="6758684" y="3840932"/>
              <a:chExt cx="935681" cy="902457"/>
            </a:xfrm>
          </p:grpSpPr>
          <p:sp>
            <p:nvSpPr>
              <p:cNvPr id="1114" name="Elipse 1113"/>
              <p:cNvSpPr/>
              <p:nvPr/>
            </p:nvSpPr>
            <p:spPr>
              <a:xfrm>
                <a:off x="6923904" y="4011827"/>
                <a:ext cx="611268" cy="556301"/>
              </a:xfrm>
              <a:prstGeom prst="ellipse">
                <a:avLst/>
              </a:prstGeom>
              <a:solidFill>
                <a:srgbClr val="44546A">
                  <a:lumMod val="60000"/>
                  <a:lumOff val="4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15" name="Conector recto 1114"/>
              <p:cNvCxnSpPr>
                <a:stCxn id="1114" idx="0"/>
              </p:cNvCxnSpPr>
              <p:nvPr/>
            </p:nvCxnSpPr>
            <p:spPr>
              <a:xfrm flipV="1">
                <a:off x="7229538" y="3858860"/>
                <a:ext cx="0" cy="152967"/>
              </a:xfrm>
              <a:prstGeom prst="line">
                <a:avLst/>
              </a:prstGeom>
              <a:noFill/>
              <a:ln w="6350" cap="flat" cmpd="sng" algn="ctr">
                <a:solidFill>
                  <a:srgbClr val="4472C4"/>
                </a:solidFill>
                <a:prstDash val="solid"/>
                <a:miter lim="800000"/>
              </a:ln>
              <a:effectLst/>
            </p:spPr>
          </p:cxnSp>
          <p:sp>
            <p:nvSpPr>
              <p:cNvPr id="1116" name="Elipse 1115"/>
              <p:cNvSpPr/>
              <p:nvPr/>
            </p:nvSpPr>
            <p:spPr>
              <a:xfrm>
                <a:off x="7212274" y="3840932"/>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17" name="Conector recto 1116"/>
              <p:cNvCxnSpPr/>
              <p:nvPr/>
            </p:nvCxnSpPr>
            <p:spPr>
              <a:xfrm flipV="1">
                <a:off x="7445546" y="4011827"/>
                <a:ext cx="85017" cy="87776"/>
              </a:xfrm>
              <a:prstGeom prst="line">
                <a:avLst/>
              </a:prstGeom>
              <a:noFill/>
              <a:ln w="6350" cap="flat" cmpd="sng" algn="ctr">
                <a:solidFill>
                  <a:srgbClr val="4472C4"/>
                </a:solidFill>
                <a:prstDash val="solid"/>
                <a:miter lim="800000"/>
              </a:ln>
              <a:effectLst/>
            </p:spPr>
          </p:cxnSp>
          <p:cxnSp>
            <p:nvCxnSpPr>
              <p:cNvPr id="1118" name="Conector recto 1117"/>
              <p:cNvCxnSpPr/>
              <p:nvPr/>
            </p:nvCxnSpPr>
            <p:spPr>
              <a:xfrm flipV="1">
                <a:off x="7541286" y="4276276"/>
                <a:ext cx="107360" cy="2440"/>
              </a:xfrm>
              <a:prstGeom prst="line">
                <a:avLst/>
              </a:prstGeom>
              <a:noFill/>
              <a:ln w="6350" cap="flat" cmpd="sng" algn="ctr">
                <a:solidFill>
                  <a:srgbClr val="4472C4"/>
                </a:solidFill>
                <a:prstDash val="solid"/>
                <a:miter lim="800000"/>
              </a:ln>
              <a:effectLst/>
            </p:spPr>
          </p:cxnSp>
          <p:cxnSp>
            <p:nvCxnSpPr>
              <p:cNvPr id="1119" name="Conector recto 1118"/>
              <p:cNvCxnSpPr/>
              <p:nvPr/>
            </p:nvCxnSpPr>
            <p:spPr>
              <a:xfrm flipV="1">
                <a:off x="6919017" y="4468824"/>
                <a:ext cx="85017" cy="87776"/>
              </a:xfrm>
              <a:prstGeom prst="line">
                <a:avLst/>
              </a:prstGeom>
              <a:noFill/>
              <a:ln w="6350" cap="flat" cmpd="sng" algn="ctr">
                <a:solidFill>
                  <a:srgbClr val="4472C4"/>
                </a:solidFill>
                <a:prstDash val="solid"/>
                <a:miter lim="800000"/>
              </a:ln>
              <a:effectLst/>
            </p:spPr>
          </p:cxnSp>
          <p:cxnSp>
            <p:nvCxnSpPr>
              <p:cNvPr id="1120" name="Conector recto 1119"/>
              <p:cNvCxnSpPr/>
              <p:nvPr/>
            </p:nvCxnSpPr>
            <p:spPr>
              <a:xfrm flipV="1">
                <a:off x="7232098" y="4558328"/>
                <a:ext cx="0" cy="152967"/>
              </a:xfrm>
              <a:prstGeom prst="line">
                <a:avLst/>
              </a:prstGeom>
              <a:noFill/>
              <a:ln w="6350" cap="flat" cmpd="sng" algn="ctr">
                <a:solidFill>
                  <a:srgbClr val="4472C4"/>
                </a:solidFill>
                <a:prstDash val="solid"/>
                <a:miter lim="800000"/>
              </a:ln>
              <a:effectLst/>
            </p:spPr>
          </p:cxnSp>
          <p:cxnSp>
            <p:nvCxnSpPr>
              <p:cNvPr id="1121" name="Conector recto 1120"/>
              <p:cNvCxnSpPr/>
              <p:nvPr/>
            </p:nvCxnSpPr>
            <p:spPr>
              <a:xfrm>
                <a:off x="6961525" y="4000239"/>
                <a:ext cx="72863" cy="63926"/>
              </a:xfrm>
              <a:prstGeom prst="line">
                <a:avLst/>
              </a:prstGeom>
              <a:noFill/>
              <a:ln w="6350" cap="flat" cmpd="sng" algn="ctr">
                <a:solidFill>
                  <a:srgbClr val="4472C4"/>
                </a:solidFill>
                <a:prstDash val="solid"/>
                <a:miter lim="800000"/>
              </a:ln>
              <a:effectLst/>
            </p:spPr>
          </p:cxnSp>
          <p:cxnSp>
            <p:nvCxnSpPr>
              <p:cNvPr id="1122" name="Conector recto 1121"/>
              <p:cNvCxnSpPr/>
              <p:nvPr/>
            </p:nvCxnSpPr>
            <p:spPr>
              <a:xfrm flipV="1">
                <a:off x="6807715" y="4249421"/>
                <a:ext cx="107360" cy="2440"/>
              </a:xfrm>
              <a:prstGeom prst="line">
                <a:avLst/>
              </a:prstGeom>
              <a:noFill/>
              <a:ln w="6350" cap="flat" cmpd="sng" algn="ctr">
                <a:solidFill>
                  <a:srgbClr val="4472C4"/>
                </a:solidFill>
                <a:prstDash val="solid"/>
                <a:miter lim="800000"/>
              </a:ln>
              <a:effectLst/>
            </p:spPr>
          </p:cxnSp>
          <p:cxnSp>
            <p:nvCxnSpPr>
              <p:cNvPr id="1123" name="Conector recto 1122"/>
              <p:cNvCxnSpPr/>
              <p:nvPr/>
            </p:nvCxnSpPr>
            <p:spPr>
              <a:xfrm>
                <a:off x="7484588" y="4460406"/>
                <a:ext cx="72863" cy="63926"/>
              </a:xfrm>
              <a:prstGeom prst="line">
                <a:avLst/>
              </a:prstGeom>
              <a:noFill/>
              <a:ln w="6350" cap="flat" cmpd="sng" algn="ctr">
                <a:solidFill>
                  <a:srgbClr val="4472C4"/>
                </a:solidFill>
                <a:prstDash val="solid"/>
                <a:miter lim="800000"/>
              </a:ln>
              <a:effectLst/>
            </p:spPr>
          </p:cxnSp>
          <p:sp>
            <p:nvSpPr>
              <p:cNvPr id="1124" name="Elipse 1123"/>
              <p:cNvSpPr/>
              <p:nvPr/>
            </p:nvSpPr>
            <p:spPr>
              <a:xfrm>
                <a:off x="7532091" y="3966108"/>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25" name="Elipse 1124"/>
              <p:cNvSpPr/>
              <p:nvPr/>
            </p:nvSpPr>
            <p:spPr>
              <a:xfrm>
                <a:off x="7648646" y="4253416"/>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26" name="Elipse 1125"/>
              <p:cNvSpPr/>
              <p:nvPr/>
            </p:nvSpPr>
            <p:spPr>
              <a:xfrm>
                <a:off x="7546691" y="4526471"/>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27" name="Elipse 1126"/>
              <p:cNvSpPr/>
              <p:nvPr/>
            </p:nvSpPr>
            <p:spPr>
              <a:xfrm>
                <a:off x="6921187" y="3952344"/>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28" name="Elipse 1127"/>
              <p:cNvSpPr/>
              <p:nvPr/>
            </p:nvSpPr>
            <p:spPr>
              <a:xfrm>
                <a:off x="6758684" y="4223535"/>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25" name="Elipse 1324"/>
              <p:cNvSpPr/>
              <p:nvPr/>
            </p:nvSpPr>
            <p:spPr>
              <a:xfrm>
                <a:off x="6866666" y="4564513"/>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326" name="Elipse 1325"/>
              <p:cNvSpPr/>
              <p:nvPr/>
            </p:nvSpPr>
            <p:spPr>
              <a:xfrm>
                <a:off x="7212274" y="4697670"/>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43" name="Grupo 1042"/>
            <p:cNvGrpSpPr/>
            <p:nvPr/>
          </p:nvGrpSpPr>
          <p:grpSpPr>
            <a:xfrm>
              <a:off x="7490850" y="4069309"/>
              <a:ext cx="430395" cy="350358"/>
              <a:chOff x="6758684" y="3840932"/>
              <a:chExt cx="935681" cy="902457"/>
            </a:xfrm>
          </p:grpSpPr>
          <p:sp>
            <p:nvSpPr>
              <p:cNvPr id="1048" name="Elipse 1047"/>
              <p:cNvSpPr/>
              <p:nvPr/>
            </p:nvSpPr>
            <p:spPr>
              <a:xfrm>
                <a:off x="6923904" y="4011827"/>
                <a:ext cx="611268" cy="556301"/>
              </a:xfrm>
              <a:prstGeom prst="ellipse">
                <a:avLst/>
              </a:prstGeom>
              <a:solidFill>
                <a:srgbClr val="44546A">
                  <a:lumMod val="60000"/>
                  <a:lumOff val="4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49" name="Conector recto 1048"/>
              <p:cNvCxnSpPr>
                <a:stCxn id="1048" idx="0"/>
              </p:cNvCxnSpPr>
              <p:nvPr/>
            </p:nvCxnSpPr>
            <p:spPr>
              <a:xfrm flipV="1">
                <a:off x="7229538" y="3858860"/>
                <a:ext cx="0" cy="152967"/>
              </a:xfrm>
              <a:prstGeom prst="line">
                <a:avLst/>
              </a:prstGeom>
              <a:noFill/>
              <a:ln w="6350" cap="flat" cmpd="sng" algn="ctr">
                <a:solidFill>
                  <a:srgbClr val="4472C4"/>
                </a:solidFill>
                <a:prstDash val="solid"/>
                <a:miter lim="800000"/>
              </a:ln>
              <a:effectLst/>
            </p:spPr>
          </p:cxnSp>
          <p:sp>
            <p:nvSpPr>
              <p:cNvPr id="1050" name="Elipse 1049"/>
              <p:cNvSpPr/>
              <p:nvPr/>
            </p:nvSpPr>
            <p:spPr>
              <a:xfrm>
                <a:off x="7212274" y="3840932"/>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51" name="Conector recto 1050"/>
              <p:cNvCxnSpPr/>
              <p:nvPr/>
            </p:nvCxnSpPr>
            <p:spPr>
              <a:xfrm flipV="1">
                <a:off x="7445546" y="4011827"/>
                <a:ext cx="85017" cy="87776"/>
              </a:xfrm>
              <a:prstGeom prst="line">
                <a:avLst/>
              </a:prstGeom>
              <a:noFill/>
              <a:ln w="6350" cap="flat" cmpd="sng" algn="ctr">
                <a:solidFill>
                  <a:srgbClr val="4472C4"/>
                </a:solidFill>
                <a:prstDash val="solid"/>
                <a:miter lim="800000"/>
              </a:ln>
              <a:effectLst/>
            </p:spPr>
          </p:cxnSp>
          <p:cxnSp>
            <p:nvCxnSpPr>
              <p:cNvPr id="1052" name="Conector recto 1051"/>
              <p:cNvCxnSpPr/>
              <p:nvPr/>
            </p:nvCxnSpPr>
            <p:spPr>
              <a:xfrm flipV="1">
                <a:off x="7541286" y="4276276"/>
                <a:ext cx="107360" cy="2440"/>
              </a:xfrm>
              <a:prstGeom prst="line">
                <a:avLst/>
              </a:prstGeom>
              <a:noFill/>
              <a:ln w="6350" cap="flat" cmpd="sng" algn="ctr">
                <a:solidFill>
                  <a:srgbClr val="4472C4"/>
                </a:solidFill>
                <a:prstDash val="solid"/>
                <a:miter lim="800000"/>
              </a:ln>
              <a:effectLst/>
            </p:spPr>
          </p:cxnSp>
          <p:cxnSp>
            <p:nvCxnSpPr>
              <p:cNvPr id="1053" name="Conector recto 1052"/>
              <p:cNvCxnSpPr/>
              <p:nvPr/>
            </p:nvCxnSpPr>
            <p:spPr>
              <a:xfrm flipV="1">
                <a:off x="6919017" y="4468824"/>
                <a:ext cx="85017" cy="87776"/>
              </a:xfrm>
              <a:prstGeom prst="line">
                <a:avLst/>
              </a:prstGeom>
              <a:noFill/>
              <a:ln w="6350" cap="flat" cmpd="sng" algn="ctr">
                <a:solidFill>
                  <a:srgbClr val="4472C4"/>
                </a:solidFill>
                <a:prstDash val="solid"/>
                <a:miter lim="800000"/>
              </a:ln>
              <a:effectLst/>
            </p:spPr>
          </p:cxnSp>
          <p:cxnSp>
            <p:nvCxnSpPr>
              <p:cNvPr id="1054" name="Conector recto 1053"/>
              <p:cNvCxnSpPr/>
              <p:nvPr/>
            </p:nvCxnSpPr>
            <p:spPr>
              <a:xfrm flipV="1">
                <a:off x="7232098" y="4558328"/>
                <a:ext cx="0" cy="152967"/>
              </a:xfrm>
              <a:prstGeom prst="line">
                <a:avLst/>
              </a:prstGeom>
              <a:noFill/>
              <a:ln w="6350" cap="flat" cmpd="sng" algn="ctr">
                <a:solidFill>
                  <a:srgbClr val="4472C4"/>
                </a:solidFill>
                <a:prstDash val="solid"/>
                <a:miter lim="800000"/>
              </a:ln>
              <a:effectLst/>
            </p:spPr>
          </p:cxnSp>
          <p:cxnSp>
            <p:nvCxnSpPr>
              <p:cNvPr id="1055" name="Conector recto 1054"/>
              <p:cNvCxnSpPr/>
              <p:nvPr/>
            </p:nvCxnSpPr>
            <p:spPr>
              <a:xfrm>
                <a:off x="6961525" y="4000239"/>
                <a:ext cx="72863" cy="63926"/>
              </a:xfrm>
              <a:prstGeom prst="line">
                <a:avLst/>
              </a:prstGeom>
              <a:noFill/>
              <a:ln w="6350" cap="flat" cmpd="sng" algn="ctr">
                <a:solidFill>
                  <a:srgbClr val="4472C4"/>
                </a:solidFill>
                <a:prstDash val="solid"/>
                <a:miter lim="800000"/>
              </a:ln>
              <a:effectLst/>
            </p:spPr>
          </p:cxnSp>
          <p:cxnSp>
            <p:nvCxnSpPr>
              <p:cNvPr id="1056" name="Conector recto 1055"/>
              <p:cNvCxnSpPr/>
              <p:nvPr/>
            </p:nvCxnSpPr>
            <p:spPr>
              <a:xfrm flipV="1">
                <a:off x="6807715" y="4249421"/>
                <a:ext cx="107360" cy="2440"/>
              </a:xfrm>
              <a:prstGeom prst="line">
                <a:avLst/>
              </a:prstGeom>
              <a:noFill/>
              <a:ln w="6350" cap="flat" cmpd="sng" algn="ctr">
                <a:solidFill>
                  <a:srgbClr val="4472C4"/>
                </a:solidFill>
                <a:prstDash val="solid"/>
                <a:miter lim="800000"/>
              </a:ln>
              <a:effectLst/>
            </p:spPr>
          </p:cxnSp>
          <p:cxnSp>
            <p:nvCxnSpPr>
              <p:cNvPr id="1058" name="Conector recto 1057"/>
              <p:cNvCxnSpPr/>
              <p:nvPr/>
            </p:nvCxnSpPr>
            <p:spPr>
              <a:xfrm>
                <a:off x="7484588" y="4460406"/>
                <a:ext cx="72863" cy="63926"/>
              </a:xfrm>
              <a:prstGeom prst="line">
                <a:avLst/>
              </a:prstGeom>
              <a:noFill/>
              <a:ln w="6350" cap="flat" cmpd="sng" algn="ctr">
                <a:solidFill>
                  <a:srgbClr val="4472C4"/>
                </a:solidFill>
                <a:prstDash val="solid"/>
                <a:miter lim="800000"/>
              </a:ln>
              <a:effectLst/>
            </p:spPr>
          </p:cxnSp>
          <p:sp>
            <p:nvSpPr>
              <p:cNvPr id="1059" name="Elipse 1058"/>
              <p:cNvSpPr/>
              <p:nvPr/>
            </p:nvSpPr>
            <p:spPr>
              <a:xfrm>
                <a:off x="7532091" y="3966108"/>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06" name="Elipse 1105"/>
              <p:cNvSpPr/>
              <p:nvPr/>
            </p:nvSpPr>
            <p:spPr>
              <a:xfrm>
                <a:off x="7648646" y="4253416"/>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09" name="Elipse 1108"/>
              <p:cNvSpPr/>
              <p:nvPr/>
            </p:nvSpPr>
            <p:spPr>
              <a:xfrm>
                <a:off x="7546691" y="4526471"/>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10" name="Elipse 1109"/>
              <p:cNvSpPr/>
              <p:nvPr/>
            </p:nvSpPr>
            <p:spPr>
              <a:xfrm>
                <a:off x="6921187" y="3952344"/>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11" name="Elipse 1110"/>
              <p:cNvSpPr/>
              <p:nvPr/>
            </p:nvSpPr>
            <p:spPr>
              <a:xfrm>
                <a:off x="6758684" y="4223535"/>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12" name="Elipse 1111"/>
              <p:cNvSpPr/>
              <p:nvPr/>
            </p:nvSpPr>
            <p:spPr>
              <a:xfrm>
                <a:off x="6866666" y="4564513"/>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113" name="Elipse 1112"/>
              <p:cNvSpPr/>
              <p:nvPr/>
            </p:nvSpPr>
            <p:spPr>
              <a:xfrm>
                <a:off x="7212274" y="4697670"/>
                <a:ext cx="45719" cy="4571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44" name="Forma libre 1043"/>
            <p:cNvSpPr/>
            <p:nvPr/>
          </p:nvSpPr>
          <p:spPr>
            <a:xfrm>
              <a:off x="7398327" y="4159072"/>
              <a:ext cx="113553" cy="96545"/>
            </a:xfrm>
            <a:custGeom>
              <a:avLst/>
              <a:gdLst>
                <a:gd name="connsiteX0" fmla="*/ 23906 w 168167"/>
                <a:gd name="connsiteY0" fmla="*/ 42029 h 233276"/>
                <a:gd name="connsiteX1" fmla="*/ 53788 w 168167"/>
                <a:gd name="connsiteY1" fmla="*/ 12146 h 233276"/>
                <a:gd name="connsiteX2" fmla="*/ 71718 w 168167"/>
                <a:gd name="connsiteY2" fmla="*/ 193 h 233276"/>
                <a:gd name="connsiteX3" fmla="*/ 101600 w 168167"/>
                <a:gd name="connsiteY3" fmla="*/ 6170 h 233276"/>
                <a:gd name="connsiteX4" fmla="*/ 119529 w 168167"/>
                <a:gd name="connsiteY4" fmla="*/ 42029 h 233276"/>
                <a:gd name="connsiteX5" fmla="*/ 113553 w 168167"/>
                <a:gd name="connsiteY5" fmla="*/ 59958 h 233276"/>
                <a:gd name="connsiteX6" fmla="*/ 65741 w 168167"/>
                <a:gd name="connsiteY6" fmla="*/ 65935 h 233276"/>
                <a:gd name="connsiteX7" fmla="*/ 47812 w 168167"/>
                <a:gd name="connsiteY7" fmla="*/ 71911 h 233276"/>
                <a:gd name="connsiteX8" fmla="*/ 23906 w 168167"/>
                <a:gd name="connsiteY8" fmla="*/ 77888 h 233276"/>
                <a:gd name="connsiteX9" fmla="*/ 5976 w 168167"/>
                <a:gd name="connsiteY9" fmla="*/ 95817 h 233276"/>
                <a:gd name="connsiteX10" fmla="*/ 29882 w 168167"/>
                <a:gd name="connsiteY10" fmla="*/ 161558 h 233276"/>
                <a:gd name="connsiteX11" fmla="*/ 47812 w 168167"/>
                <a:gd name="connsiteY11" fmla="*/ 167535 h 233276"/>
                <a:gd name="connsiteX12" fmla="*/ 65741 w 168167"/>
                <a:gd name="connsiteY12" fmla="*/ 149605 h 233276"/>
                <a:gd name="connsiteX13" fmla="*/ 77694 w 168167"/>
                <a:gd name="connsiteY13" fmla="*/ 131676 h 233276"/>
                <a:gd name="connsiteX14" fmla="*/ 113553 w 168167"/>
                <a:gd name="connsiteY14" fmla="*/ 119723 h 233276"/>
                <a:gd name="connsiteX15" fmla="*/ 149412 w 168167"/>
                <a:gd name="connsiteY15" fmla="*/ 125699 h 233276"/>
                <a:gd name="connsiteX16" fmla="*/ 161365 w 168167"/>
                <a:gd name="connsiteY16" fmla="*/ 179488 h 233276"/>
                <a:gd name="connsiteX17" fmla="*/ 143435 w 168167"/>
                <a:gd name="connsiteY17" fmla="*/ 185464 h 233276"/>
                <a:gd name="connsiteX18" fmla="*/ 41835 w 168167"/>
                <a:gd name="connsiteY18" fmla="*/ 191441 h 233276"/>
                <a:gd name="connsiteX19" fmla="*/ 53788 w 168167"/>
                <a:gd name="connsiteY19" fmla="*/ 209370 h 233276"/>
                <a:gd name="connsiteX20" fmla="*/ 95623 w 168167"/>
                <a:gd name="connsiteY20" fmla="*/ 233276 h 233276"/>
                <a:gd name="connsiteX21" fmla="*/ 125506 w 168167"/>
                <a:gd name="connsiteY21" fmla="*/ 221323 h 233276"/>
                <a:gd name="connsiteX22" fmla="*/ 131482 w 168167"/>
                <a:gd name="connsiteY22" fmla="*/ 203393 h 233276"/>
                <a:gd name="connsiteX23" fmla="*/ 107576 w 168167"/>
                <a:gd name="connsiteY23" fmla="*/ 143629 h 233276"/>
                <a:gd name="connsiteX24" fmla="*/ 89647 w 168167"/>
                <a:gd name="connsiteY24" fmla="*/ 137652 h 233276"/>
                <a:gd name="connsiteX25" fmla="*/ 41835 w 168167"/>
                <a:gd name="connsiteY25" fmla="*/ 125699 h 233276"/>
                <a:gd name="connsiteX26" fmla="*/ 0 w 168167"/>
                <a:gd name="connsiteY26" fmla="*/ 101793 h 233276"/>
                <a:gd name="connsiteX27" fmla="*/ 5976 w 168167"/>
                <a:gd name="connsiteY27" fmla="*/ 83864 h 233276"/>
                <a:gd name="connsiteX28" fmla="*/ 95623 w 168167"/>
                <a:gd name="connsiteY28" fmla="*/ 95817 h 233276"/>
                <a:gd name="connsiteX29" fmla="*/ 125506 w 168167"/>
                <a:gd name="connsiteY29" fmla="*/ 131676 h 233276"/>
                <a:gd name="connsiteX30" fmla="*/ 119529 w 168167"/>
                <a:gd name="connsiteY30" fmla="*/ 149605 h 2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67" h="233276">
                  <a:moveTo>
                    <a:pt x="23906" y="42029"/>
                  </a:moveTo>
                  <a:cubicBezTo>
                    <a:pt x="33867" y="32068"/>
                    <a:pt x="43187" y="21422"/>
                    <a:pt x="53788" y="12146"/>
                  </a:cubicBezTo>
                  <a:cubicBezTo>
                    <a:pt x="59194" y="7416"/>
                    <a:pt x="64590" y="1084"/>
                    <a:pt x="71718" y="193"/>
                  </a:cubicBezTo>
                  <a:cubicBezTo>
                    <a:pt x="81798" y="-1067"/>
                    <a:pt x="91639" y="4178"/>
                    <a:pt x="101600" y="6170"/>
                  </a:cubicBezTo>
                  <a:cubicBezTo>
                    <a:pt x="107645" y="15237"/>
                    <a:pt x="119529" y="29655"/>
                    <a:pt x="119529" y="42029"/>
                  </a:cubicBezTo>
                  <a:cubicBezTo>
                    <a:pt x="119529" y="48329"/>
                    <a:pt x="119310" y="57399"/>
                    <a:pt x="113553" y="59958"/>
                  </a:cubicBezTo>
                  <a:cubicBezTo>
                    <a:pt x="98876" y="66481"/>
                    <a:pt x="81678" y="63943"/>
                    <a:pt x="65741" y="65935"/>
                  </a:cubicBezTo>
                  <a:cubicBezTo>
                    <a:pt x="59765" y="67927"/>
                    <a:pt x="53869" y="70180"/>
                    <a:pt x="47812" y="71911"/>
                  </a:cubicBezTo>
                  <a:cubicBezTo>
                    <a:pt x="39914" y="74168"/>
                    <a:pt x="31038" y="73813"/>
                    <a:pt x="23906" y="77888"/>
                  </a:cubicBezTo>
                  <a:cubicBezTo>
                    <a:pt x="16568" y="82081"/>
                    <a:pt x="11953" y="89841"/>
                    <a:pt x="5976" y="95817"/>
                  </a:cubicBezTo>
                  <a:cubicBezTo>
                    <a:pt x="11124" y="142144"/>
                    <a:pt x="-2411" y="145411"/>
                    <a:pt x="29882" y="161558"/>
                  </a:cubicBezTo>
                  <a:cubicBezTo>
                    <a:pt x="35517" y="164376"/>
                    <a:pt x="41835" y="165543"/>
                    <a:pt x="47812" y="167535"/>
                  </a:cubicBezTo>
                  <a:cubicBezTo>
                    <a:pt x="53788" y="161558"/>
                    <a:pt x="60330" y="156098"/>
                    <a:pt x="65741" y="149605"/>
                  </a:cubicBezTo>
                  <a:cubicBezTo>
                    <a:pt x="70339" y="144087"/>
                    <a:pt x="71603" y="135483"/>
                    <a:pt x="77694" y="131676"/>
                  </a:cubicBezTo>
                  <a:cubicBezTo>
                    <a:pt x="88378" y="124998"/>
                    <a:pt x="101600" y="123707"/>
                    <a:pt x="113553" y="119723"/>
                  </a:cubicBezTo>
                  <a:cubicBezTo>
                    <a:pt x="125506" y="121715"/>
                    <a:pt x="138819" y="119814"/>
                    <a:pt x="149412" y="125699"/>
                  </a:cubicBezTo>
                  <a:cubicBezTo>
                    <a:pt x="169286" y="136740"/>
                    <a:pt x="173527" y="161246"/>
                    <a:pt x="161365" y="179488"/>
                  </a:cubicBezTo>
                  <a:cubicBezTo>
                    <a:pt x="157870" y="184730"/>
                    <a:pt x="149704" y="184837"/>
                    <a:pt x="143435" y="185464"/>
                  </a:cubicBezTo>
                  <a:cubicBezTo>
                    <a:pt x="109678" y="188840"/>
                    <a:pt x="75702" y="189449"/>
                    <a:pt x="41835" y="191441"/>
                  </a:cubicBezTo>
                  <a:cubicBezTo>
                    <a:pt x="45819" y="197417"/>
                    <a:pt x="48709" y="204291"/>
                    <a:pt x="53788" y="209370"/>
                  </a:cubicBezTo>
                  <a:cubicBezTo>
                    <a:pt x="71878" y="227460"/>
                    <a:pt x="75110" y="226438"/>
                    <a:pt x="95623" y="233276"/>
                  </a:cubicBezTo>
                  <a:cubicBezTo>
                    <a:pt x="105584" y="229292"/>
                    <a:pt x="117264" y="228191"/>
                    <a:pt x="125506" y="221323"/>
                  </a:cubicBezTo>
                  <a:cubicBezTo>
                    <a:pt x="130346" y="217290"/>
                    <a:pt x="131482" y="209693"/>
                    <a:pt x="131482" y="203393"/>
                  </a:cubicBezTo>
                  <a:cubicBezTo>
                    <a:pt x="131482" y="173464"/>
                    <a:pt x="131164" y="159354"/>
                    <a:pt x="107576" y="143629"/>
                  </a:cubicBezTo>
                  <a:cubicBezTo>
                    <a:pt x="102334" y="140135"/>
                    <a:pt x="95725" y="139310"/>
                    <a:pt x="89647" y="137652"/>
                  </a:cubicBezTo>
                  <a:cubicBezTo>
                    <a:pt x="73798" y="133329"/>
                    <a:pt x="56528" y="133046"/>
                    <a:pt x="41835" y="125699"/>
                  </a:cubicBezTo>
                  <a:cubicBezTo>
                    <a:pt x="11505" y="110534"/>
                    <a:pt x="25342" y="118688"/>
                    <a:pt x="0" y="101793"/>
                  </a:cubicBezTo>
                  <a:cubicBezTo>
                    <a:pt x="1992" y="95817"/>
                    <a:pt x="-222" y="84991"/>
                    <a:pt x="5976" y="83864"/>
                  </a:cubicBezTo>
                  <a:cubicBezTo>
                    <a:pt x="24273" y="80537"/>
                    <a:pt x="72276" y="91148"/>
                    <a:pt x="95623" y="95817"/>
                  </a:cubicBezTo>
                  <a:cubicBezTo>
                    <a:pt x="101009" y="101203"/>
                    <a:pt x="123842" y="121690"/>
                    <a:pt x="125506" y="131676"/>
                  </a:cubicBezTo>
                  <a:cubicBezTo>
                    <a:pt x="126542" y="137890"/>
                    <a:pt x="119529" y="149605"/>
                    <a:pt x="119529" y="149605"/>
                  </a:cubicBezTo>
                </a:path>
              </a:pathLst>
            </a:custGeom>
            <a:noFill/>
            <a:ln w="31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45" name="Forma libre 1044"/>
            <p:cNvSpPr/>
            <p:nvPr/>
          </p:nvSpPr>
          <p:spPr>
            <a:xfrm>
              <a:off x="7649657" y="4177858"/>
              <a:ext cx="113553" cy="96545"/>
            </a:xfrm>
            <a:custGeom>
              <a:avLst/>
              <a:gdLst>
                <a:gd name="connsiteX0" fmla="*/ 23906 w 168167"/>
                <a:gd name="connsiteY0" fmla="*/ 42029 h 233276"/>
                <a:gd name="connsiteX1" fmla="*/ 53788 w 168167"/>
                <a:gd name="connsiteY1" fmla="*/ 12146 h 233276"/>
                <a:gd name="connsiteX2" fmla="*/ 71718 w 168167"/>
                <a:gd name="connsiteY2" fmla="*/ 193 h 233276"/>
                <a:gd name="connsiteX3" fmla="*/ 101600 w 168167"/>
                <a:gd name="connsiteY3" fmla="*/ 6170 h 233276"/>
                <a:gd name="connsiteX4" fmla="*/ 119529 w 168167"/>
                <a:gd name="connsiteY4" fmla="*/ 42029 h 233276"/>
                <a:gd name="connsiteX5" fmla="*/ 113553 w 168167"/>
                <a:gd name="connsiteY5" fmla="*/ 59958 h 233276"/>
                <a:gd name="connsiteX6" fmla="*/ 65741 w 168167"/>
                <a:gd name="connsiteY6" fmla="*/ 65935 h 233276"/>
                <a:gd name="connsiteX7" fmla="*/ 47812 w 168167"/>
                <a:gd name="connsiteY7" fmla="*/ 71911 h 233276"/>
                <a:gd name="connsiteX8" fmla="*/ 23906 w 168167"/>
                <a:gd name="connsiteY8" fmla="*/ 77888 h 233276"/>
                <a:gd name="connsiteX9" fmla="*/ 5976 w 168167"/>
                <a:gd name="connsiteY9" fmla="*/ 95817 h 233276"/>
                <a:gd name="connsiteX10" fmla="*/ 29882 w 168167"/>
                <a:gd name="connsiteY10" fmla="*/ 161558 h 233276"/>
                <a:gd name="connsiteX11" fmla="*/ 47812 w 168167"/>
                <a:gd name="connsiteY11" fmla="*/ 167535 h 233276"/>
                <a:gd name="connsiteX12" fmla="*/ 65741 w 168167"/>
                <a:gd name="connsiteY12" fmla="*/ 149605 h 233276"/>
                <a:gd name="connsiteX13" fmla="*/ 77694 w 168167"/>
                <a:gd name="connsiteY13" fmla="*/ 131676 h 233276"/>
                <a:gd name="connsiteX14" fmla="*/ 113553 w 168167"/>
                <a:gd name="connsiteY14" fmla="*/ 119723 h 233276"/>
                <a:gd name="connsiteX15" fmla="*/ 149412 w 168167"/>
                <a:gd name="connsiteY15" fmla="*/ 125699 h 233276"/>
                <a:gd name="connsiteX16" fmla="*/ 161365 w 168167"/>
                <a:gd name="connsiteY16" fmla="*/ 179488 h 233276"/>
                <a:gd name="connsiteX17" fmla="*/ 143435 w 168167"/>
                <a:gd name="connsiteY17" fmla="*/ 185464 h 233276"/>
                <a:gd name="connsiteX18" fmla="*/ 41835 w 168167"/>
                <a:gd name="connsiteY18" fmla="*/ 191441 h 233276"/>
                <a:gd name="connsiteX19" fmla="*/ 53788 w 168167"/>
                <a:gd name="connsiteY19" fmla="*/ 209370 h 233276"/>
                <a:gd name="connsiteX20" fmla="*/ 95623 w 168167"/>
                <a:gd name="connsiteY20" fmla="*/ 233276 h 233276"/>
                <a:gd name="connsiteX21" fmla="*/ 125506 w 168167"/>
                <a:gd name="connsiteY21" fmla="*/ 221323 h 233276"/>
                <a:gd name="connsiteX22" fmla="*/ 131482 w 168167"/>
                <a:gd name="connsiteY22" fmla="*/ 203393 h 233276"/>
                <a:gd name="connsiteX23" fmla="*/ 107576 w 168167"/>
                <a:gd name="connsiteY23" fmla="*/ 143629 h 233276"/>
                <a:gd name="connsiteX24" fmla="*/ 89647 w 168167"/>
                <a:gd name="connsiteY24" fmla="*/ 137652 h 233276"/>
                <a:gd name="connsiteX25" fmla="*/ 41835 w 168167"/>
                <a:gd name="connsiteY25" fmla="*/ 125699 h 233276"/>
                <a:gd name="connsiteX26" fmla="*/ 0 w 168167"/>
                <a:gd name="connsiteY26" fmla="*/ 101793 h 233276"/>
                <a:gd name="connsiteX27" fmla="*/ 5976 w 168167"/>
                <a:gd name="connsiteY27" fmla="*/ 83864 h 233276"/>
                <a:gd name="connsiteX28" fmla="*/ 95623 w 168167"/>
                <a:gd name="connsiteY28" fmla="*/ 95817 h 233276"/>
                <a:gd name="connsiteX29" fmla="*/ 125506 w 168167"/>
                <a:gd name="connsiteY29" fmla="*/ 131676 h 233276"/>
                <a:gd name="connsiteX30" fmla="*/ 119529 w 168167"/>
                <a:gd name="connsiteY30" fmla="*/ 149605 h 2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67" h="233276">
                  <a:moveTo>
                    <a:pt x="23906" y="42029"/>
                  </a:moveTo>
                  <a:cubicBezTo>
                    <a:pt x="33867" y="32068"/>
                    <a:pt x="43187" y="21422"/>
                    <a:pt x="53788" y="12146"/>
                  </a:cubicBezTo>
                  <a:cubicBezTo>
                    <a:pt x="59194" y="7416"/>
                    <a:pt x="64590" y="1084"/>
                    <a:pt x="71718" y="193"/>
                  </a:cubicBezTo>
                  <a:cubicBezTo>
                    <a:pt x="81798" y="-1067"/>
                    <a:pt x="91639" y="4178"/>
                    <a:pt x="101600" y="6170"/>
                  </a:cubicBezTo>
                  <a:cubicBezTo>
                    <a:pt x="107645" y="15237"/>
                    <a:pt x="119529" y="29655"/>
                    <a:pt x="119529" y="42029"/>
                  </a:cubicBezTo>
                  <a:cubicBezTo>
                    <a:pt x="119529" y="48329"/>
                    <a:pt x="119310" y="57399"/>
                    <a:pt x="113553" y="59958"/>
                  </a:cubicBezTo>
                  <a:cubicBezTo>
                    <a:pt x="98876" y="66481"/>
                    <a:pt x="81678" y="63943"/>
                    <a:pt x="65741" y="65935"/>
                  </a:cubicBezTo>
                  <a:cubicBezTo>
                    <a:pt x="59765" y="67927"/>
                    <a:pt x="53869" y="70180"/>
                    <a:pt x="47812" y="71911"/>
                  </a:cubicBezTo>
                  <a:cubicBezTo>
                    <a:pt x="39914" y="74168"/>
                    <a:pt x="31038" y="73813"/>
                    <a:pt x="23906" y="77888"/>
                  </a:cubicBezTo>
                  <a:cubicBezTo>
                    <a:pt x="16568" y="82081"/>
                    <a:pt x="11953" y="89841"/>
                    <a:pt x="5976" y="95817"/>
                  </a:cubicBezTo>
                  <a:cubicBezTo>
                    <a:pt x="11124" y="142144"/>
                    <a:pt x="-2411" y="145411"/>
                    <a:pt x="29882" y="161558"/>
                  </a:cubicBezTo>
                  <a:cubicBezTo>
                    <a:pt x="35517" y="164376"/>
                    <a:pt x="41835" y="165543"/>
                    <a:pt x="47812" y="167535"/>
                  </a:cubicBezTo>
                  <a:cubicBezTo>
                    <a:pt x="53788" y="161558"/>
                    <a:pt x="60330" y="156098"/>
                    <a:pt x="65741" y="149605"/>
                  </a:cubicBezTo>
                  <a:cubicBezTo>
                    <a:pt x="70339" y="144087"/>
                    <a:pt x="71603" y="135483"/>
                    <a:pt x="77694" y="131676"/>
                  </a:cubicBezTo>
                  <a:cubicBezTo>
                    <a:pt x="88378" y="124998"/>
                    <a:pt x="101600" y="123707"/>
                    <a:pt x="113553" y="119723"/>
                  </a:cubicBezTo>
                  <a:cubicBezTo>
                    <a:pt x="125506" y="121715"/>
                    <a:pt x="138819" y="119814"/>
                    <a:pt x="149412" y="125699"/>
                  </a:cubicBezTo>
                  <a:cubicBezTo>
                    <a:pt x="169286" y="136740"/>
                    <a:pt x="173527" y="161246"/>
                    <a:pt x="161365" y="179488"/>
                  </a:cubicBezTo>
                  <a:cubicBezTo>
                    <a:pt x="157870" y="184730"/>
                    <a:pt x="149704" y="184837"/>
                    <a:pt x="143435" y="185464"/>
                  </a:cubicBezTo>
                  <a:cubicBezTo>
                    <a:pt x="109678" y="188840"/>
                    <a:pt x="75702" y="189449"/>
                    <a:pt x="41835" y="191441"/>
                  </a:cubicBezTo>
                  <a:cubicBezTo>
                    <a:pt x="45819" y="197417"/>
                    <a:pt x="48709" y="204291"/>
                    <a:pt x="53788" y="209370"/>
                  </a:cubicBezTo>
                  <a:cubicBezTo>
                    <a:pt x="71878" y="227460"/>
                    <a:pt x="75110" y="226438"/>
                    <a:pt x="95623" y="233276"/>
                  </a:cubicBezTo>
                  <a:cubicBezTo>
                    <a:pt x="105584" y="229292"/>
                    <a:pt x="117264" y="228191"/>
                    <a:pt x="125506" y="221323"/>
                  </a:cubicBezTo>
                  <a:cubicBezTo>
                    <a:pt x="130346" y="217290"/>
                    <a:pt x="131482" y="209693"/>
                    <a:pt x="131482" y="203393"/>
                  </a:cubicBezTo>
                  <a:cubicBezTo>
                    <a:pt x="131482" y="173464"/>
                    <a:pt x="131164" y="159354"/>
                    <a:pt x="107576" y="143629"/>
                  </a:cubicBezTo>
                  <a:cubicBezTo>
                    <a:pt x="102334" y="140135"/>
                    <a:pt x="95725" y="139310"/>
                    <a:pt x="89647" y="137652"/>
                  </a:cubicBezTo>
                  <a:cubicBezTo>
                    <a:pt x="73798" y="133329"/>
                    <a:pt x="56528" y="133046"/>
                    <a:pt x="41835" y="125699"/>
                  </a:cubicBezTo>
                  <a:cubicBezTo>
                    <a:pt x="11505" y="110534"/>
                    <a:pt x="25342" y="118688"/>
                    <a:pt x="0" y="101793"/>
                  </a:cubicBezTo>
                  <a:cubicBezTo>
                    <a:pt x="1992" y="95817"/>
                    <a:pt x="-222" y="84991"/>
                    <a:pt x="5976" y="83864"/>
                  </a:cubicBezTo>
                  <a:cubicBezTo>
                    <a:pt x="24273" y="80537"/>
                    <a:pt x="72276" y="91148"/>
                    <a:pt x="95623" y="95817"/>
                  </a:cubicBezTo>
                  <a:cubicBezTo>
                    <a:pt x="101009" y="101203"/>
                    <a:pt x="123842" y="121690"/>
                    <a:pt x="125506" y="131676"/>
                  </a:cubicBezTo>
                  <a:cubicBezTo>
                    <a:pt x="126542" y="137890"/>
                    <a:pt x="119529" y="149605"/>
                    <a:pt x="119529" y="149605"/>
                  </a:cubicBezTo>
                </a:path>
              </a:pathLst>
            </a:custGeom>
            <a:noFill/>
            <a:ln w="31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46" name="Forma libre 1045"/>
            <p:cNvSpPr/>
            <p:nvPr/>
          </p:nvSpPr>
          <p:spPr>
            <a:xfrm>
              <a:off x="7416581" y="3948378"/>
              <a:ext cx="113553" cy="96545"/>
            </a:xfrm>
            <a:custGeom>
              <a:avLst/>
              <a:gdLst>
                <a:gd name="connsiteX0" fmla="*/ 23906 w 168167"/>
                <a:gd name="connsiteY0" fmla="*/ 42029 h 233276"/>
                <a:gd name="connsiteX1" fmla="*/ 53788 w 168167"/>
                <a:gd name="connsiteY1" fmla="*/ 12146 h 233276"/>
                <a:gd name="connsiteX2" fmla="*/ 71718 w 168167"/>
                <a:gd name="connsiteY2" fmla="*/ 193 h 233276"/>
                <a:gd name="connsiteX3" fmla="*/ 101600 w 168167"/>
                <a:gd name="connsiteY3" fmla="*/ 6170 h 233276"/>
                <a:gd name="connsiteX4" fmla="*/ 119529 w 168167"/>
                <a:gd name="connsiteY4" fmla="*/ 42029 h 233276"/>
                <a:gd name="connsiteX5" fmla="*/ 113553 w 168167"/>
                <a:gd name="connsiteY5" fmla="*/ 59958 h 233276"/>
                <a:gd name="connsiteX6" fmla="*/ 65741 w 168167"/>
                <a:gd name="connsiteY6" fmla="*/ 65935 h 233276"/>
                <a:gd name="connsiteX7" fmla="*/ 47812 w 168167"/>
                <a:gd name="connsiteY7" fmla="*/ 71911 h 233276"/>
                <a:gd name="connsiteX8" fmla="*/ 23906 w 168167"/>
                <a:gd name="connsiteY8" fmla="*/ 77888 h 233276"/>
                <a:gd name="connsiteX9" fmla="*/ 5976 w 168167"/>
                <a:gd name="connsiteY9" fmla="*/ 95817 h 233276"/>
                <a:gd name="connsiteX10" fmla="*/ 29882 w 168167"/>
                <a:gd name="connsiteY10" fmla="*/ 161558 h 233276"/>
                <a:gd name="connsiteX11" fmla="*/ 47812 w 168167"/>
                <a:gd name="connsiteY11" fmla="*/ 167535 h 233276"/>
                <a:gd name="connsiteX12" fmla="*/ 65741 w 168167"/>
                <a:gd name="connsiteY12" fmla="*/ 149605 h 233276"/>
                <a:gd name="connsiteX13" fmla="*/ 77694 w 168167"/>
                <a:gd name="connsiteY13" fmla="*/ 131676 h 233276"/>
                <a:gd name="connsiteX14" fmla="*/ 113553 w 168167"/>
                <a:gd name="connsiteY14" fmla="*/ 119723 h 233276"/>
                <a:gd name="connsiteX15" fmla="*/ 149412 w 168167"/>
                <a:gd name="connsiteY15" fmla="*/ 125699 h 233276"/>
                <a:gd name="connsiteX16" fmla="*/ 161365 w 168167"/>
                <a:gd name="connsiteY16" fmla="*/ 179488 h 233276"/>
                <a:gd name="connsiteX17" fmla="*/ 143435 w 168167"/>
                <a:gd name="connsiteY17" fmla="*/ 185464 h 233276"/>
                <a:gd name="connsiteX18" fmla="*/ 41835 w 168167"/>
                <a:gd name="connsiteY18" fmla="*/ 191441 h 233276"/>
                <a:gd name="connsiteX19" fmla="*/ 53788 w 168167"/>
                <a:gd name="connsiteY19" fmla="*/ 209370 h 233276"/>
                <a:gd name="connsiteX20" fmla="*/ 95623 w 168167"/>
                <a:gd name="connsiteY20" fmla="*/ 233276 h 233276"/>
                <a:gd name="connsiteX21" fmla="*/ 125506 w 168167"/>
                <a:gd name="connsiteY21" fmla="*/ 221323 h 233276"/>
                <a:gd name="connsiteX22" fmla="*/ 131482 w 168167"/>
                <a:gd name="connsiteY22" fmla="*/ 203393 h 233276"/>
                <a:gd name="connsiteX23" fmla="*/ 107576 w 168167"/>
                <a:gd name="connsiteY23" fmla="*/ 143629 h 233276"/>
                <a:gd name="connsiteX24" fmla="*/ 89647 w 168167"/>
                <a:gd name="connsiteY24" fmla="*/ 137652 h 233276"/>
                <a:gd name="connsiteX25" fmla="*/ 41835 w 168167"/>
                <a:gd name="connsiteY25" fmla="*/ 125699 h 233276"/>
                <a:gd name="connsiteX26" fmla="*/ 0 w 168167"/>
                <a:gd name="connsiteY26" fmla="*/ 101793 h 233276"/>
                <a:gd name="connsiteX27" fmla="*/ 5976 w 168167"/>
                <a:gd name="connsiteY27" fmla="*/ 83864 h 233276"/>
                <a:gd name="connsiteX28" fmla="*/ 95623 w 168167"/>
                <a:gd name="connsiteY28" fmla="*/ 95817 h 233276"/>
                <a:gd name="connsiteX29" fmla="*/ 125506 w 168167"/>
                <a:gd name="connsiteY29" fmla="*/ 131676 h 233276"/>
                <a:gd name="connsiteX30" fmla="*/ 119529 w 168167"/>
                <a:gd name="connsiteY30" fmla="*/ 149605 h 2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67" h="233276">
                  <a:moveTo>
                    <a:pt x="23906" y="42029"/>
                  </a:moveTo>
                  <a:cubicBezTo>
                    <a:pt x="33867" y="32068"/>
                    <a:pt x="43187" y="21422"/>
                    <a:pt x="53788" y="12146"/>
                  </a:cubicBezTo>
                  <a:cubicBezTo>
                    <a:pt x="59194" y="7416"/>
                    <a:pt x="64590" y="1084"/>
                    <a:pt x="71718" y="193"/>
                  </a:cubicBezTo>
                  <a:cubicBezTo>
                    <a:pt x="81798" y="-1067"/>
                    <a:pt x="91639" y="4178"/>
                    <a:pt x="101600" y="6170"/>
                  </a:cubicBezTo>
                  <a:cubicBezTo>
                    <a:pt x="107645" y="15237"/>
                    <a:pt x="119529" y="29655"/>
                    <a:pt x="119529" y="42029"/>
                  </a:cubicBezTo>
                  <a:cubicBezTo>
                    <a:pt x="119529" y="48329"/>
                    <a:pt x="119310" y="57399"/>
                    <a:pt x="113553" y="59958"/>
                  </a:cubicBezTo>
                  <a:cubicBezTo>
                    <a:pt x="98876" y="66481"/>
                    <a:pt x="81678" y="63943"/>
                    <a:pt x="65741" y="65935"/>
                  </a:cubicBezTo>
                  <a:cubicBezTo>
                    <a:pt x="59765" y="67927"/>
                    <a:pt x="53869" y="70180"/>
                    <a:pt x="47812" y="71911"/>
                  </a:cubicBezTo>
                  <a:cubicBezTo>
                    <a:pt x="39914" y="74168"/>
                    <a:pt x="31038" y="73813"/>
                    <a:pt x="23906" y="77888"/>
                  </a:cubicBezTo>
                  <a:cubicBezTo>
                    <a:pt x="16568" y="82081"/>
                    <a:pt x="11953" y="89841"/>
                    <a:pt x="5976" y="95817"/>
                  </a:cubicBezTo>
                  <a:cubicBezTo>
                    <a:pt x="11124" y="142144"/>
                    <a:pt x="-2411" y="145411"/>
                    <a:pt x="29882" y="161558"/>
                  </a:cubicBezTo>
                  <a:cubicBezTo>
                    <a:pt x="35517" y="164376"/>
                    <a:pt x="41835" y="165543"/>
                    <a:pt x="47812" y="167535"/>
                  </a:cubicBezTo>
                  <a:cubicBezTo>
                    <a:pt x="53788" y="161558"/>
                    <a:pt x="60330" y="156098"/>
                    <a:pt x="65741" y="149605"/>
                  </a:cubicBezTo>
                  <a:cubicBezTo>
                    <a:pt x="70339" y="144087"/>
                    <a:pt x="71603" y="135483"/>
                    <a:pt x="77694" y="131676"/>
                  </a:cubicBezTo>
                  <a:cubicBezTo>
                    <a:pt x="88378" y="124998"/>
                    <a:pt x="101600" y="123707"/>
                    <a:pt x="113553" y="119723"/>
                  </a:cubicBezTo>
                  <a:cubicBezTo>
                    <a:pt x="125506" y="121715"/>
                    <a:pt x="138819" y="119814"/>
                    <a:pt x="149412" y="125699"/>
                  </a:cubicBezTo>
                  <a:cubicBezTo>
                    <a:pt x="169286" y="136740"/>
                    <a:pt x="173527" y="161246"/>
                    <a:pt x="161365" y="179488"/>
                  </a:cubicBezTo>
                  <a:cubicBezTo>
                    <a:pt x="157870" y="184730"/>
                    <a:pt x="149704" y="184837"/>
                    <a:pt x="143435" y="185464"/>
                  </a:cubicBezTo>
                  <a:cubicBezTo>
                    <a:pt x="109678" y="188840"/>
                    <a:pt x="75702" y="189449"/>
                    <a:pt x="41835" y="191441"/>
                  </a:cubicBezTo>
                  <a:cubicBezTo>
                    <a:pt x="45819" y="197417"/>
                    <a:pt x="48709" y="204291"/>
                    <a:pt x="53788" y="209370"/>
                  </a:cubicBezTo>
                  <a:cubicBezTo>
                    <a:pt x="71878" y="227460"/>
                    <a:pt x="75110" y="226438"/>
                    <a:pt x="95623" y="233276"/>
                  </a:cubicBezTo>
                  <a:cubicBezTo>
                    <a:pt x="105584" y="229292"/>
                    <a:pt x="117264" y="228191"/>
                    <a:pt x="125506" y="221323"/>
                  </a:cubicBezTo>
                  <a:cubicBezTo>
                    <a:pt x="130346" y="217290"/>
                    <a:pt x="131482" y="209693"/>
                    <a:pt x="131482" y="203393"/>
                  </a:cubicBezTo>
                  <a:cubicBezTo>
                    <a:pt x="131482" y="173464"/>
                    <a:pt x="131164" y="159354"/>
                    <a:pt x="107576" y="143629"/>
                  </a:cubicBezTo>
                  <a:cubicBezTo>
                    <a:pt x="102334" y="140135"/>
                    <a:pt x="95725" y="139310"/>
                    <a:pt x="89647" y="137652"/>
                  </a:cubicBezTo>
                  <a:cubicBezTo>
                    <a:pt x="73798" y="133329"/>
                    <a:pt x="56528" y="133046"/>
                    <a:pt x="41835" y="125699"/>
                  </a:cubicBezTo>
                  <a:cubicBezTo>
                    <a:pt x="11505" y="110534"/>
                    <a:pt x="25342" y="118688"/>
                    <a:pt x="0" y="101793"/>
                  </a:cubicBezTo>
                  <a:cubicBezTo>
                    <a:pt x="1992" y="95817"/>
                    <a:pt x="-222" y="84991"/>
                    <a:pt x="5976" y="83864"/>
                  </a:cubicBezTo>
                  <a:cubicBezTo>
                    <a:pt x="24273" y="80537"/>
                    <a:pt x="72276" y="91148"/>
                    <a:pt x="95623" y="95817"/>
                  </a:cubicBezTo>
                  <a:cubicBezTo>
                    <a:pt x="101009" y="101203"/>
                    <a:pt x="123842" y="121690"/>
                    <a:pt x="125506" y="131676"/>
                  </a:cubicBezTo>
                  <a:cubicBezTo>
                    <a:pt x="126542" y="137890"/>
                    <a:pt x="119529" y="149605"/>
                    <a:pt x="119529" y="149605"/>
                  </a:cubicBezTo>
                </a:path>
              </a:pathLst>
            </a:custGeom>
            <a:noFill/>
            <a:ln w="31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47" name="Forma libre 1046"/>
            <p:cNvSpPr/>
            <p:nvPr/>
          </p:nvSpPr>
          <p:spPr>
            <a:xfrm>
              <a:off x="7630287" y="4009073"/>
              <a:ext cx="107576" cy="45719"/>
            </a:xfrm>
            <a:custGeom>
              <a:avLst/>
              <a:gdLst>
                <a:gd name="connsiteX0" fmla="*/ 23906 w 168167"/>
                <a:gd name="connsiteY0" fmla="*/ 42029 h 233276"/>
                <a:gd name="connsiteX1" fmla="*/ 53788 w 168167"/>
                <a:gd name="connsiteY1" fmla="*/ 12146 h 233276"/>
                <a:gd name="connsiteX2" fmla="*/ 71718 w 168167"/>
                <a:gd name="connsiteY2" fmla="*/ 193 h 233276"/>
                <a:gd name="connsiteX3" fmla="*/ 101600 w 168167"/>
                <a:gd name="connsiteY3" fmla="*/ 6170 h 233276"/>
                <a:gd name="connsiteX4" fmla="*/ 119529 w 168167"/>
                <a:gd name="connsiteY4" fmla="*/ 42029 h 233276"/>
                <a:gd name="connsiteX5" fmla="*/ 113553 w 168167"/>
                <a:gd name="connsiteY5" fmla="*/ 59958 h 233276"/>
                <a:gd name="connsiteX6" fmla="*/ 65741 w 168167"/>
                <a:gd name="connsiteY6" fmla="*/ 65935 h 233276"/>
                <a:gd name="connsiteX7" fmla="*/ 47812 w 168167"/>
                <a:gd name="connsiteY7" fmla="*/ 71911 h 233276"/>
                <a:gd name="connsiteX8" fmla="*/ 23906 w 168167"/>
                <a:gd name="connsiteY8" fmla="*/ 77888 h 233276"/>
                <a:gd name="connsiteX9" fmla="*/ 5976 w 168167"/>
                <a:gd name="connsiteY9" fmla="*/ 95817 h 233276"/>
                <a:gd name="connsiteX10" fmla="*/ 29882 w 168167"/>
                <a:gd name="connsiteY10" fmla="*/ 161558 h 233276"/>
                <a:gd name="connsiteX11" fmla="*/ 47812 w 168167"/>
                <a:gd name="connsiteY11" fmla="*/ 167535 h 233276"/>
                <a:gd name="connsiteX12" fmla="*/ 65741 w 168167"/>
                <a:gd name="connsiteY12" fmla="*/ 149605 h 233276"/>
                <a:gd name="connsiteX13" fmla="*/ 77694 w 168167"/>
                <a:gd name="connsiteY13" fmla="*/ 131676 h 233276"/>
                <a:gd name="connsiteX14" fmla="*/ 113553 w 168167"/>
                <a:gd name="connsiteY14" fmla="*/ 119723 h 233276"/>
                <a:gd name="connsiteX15" fmla="*/ 149412 w 168167"/>
                <a:gd name="connsiteY15" fmla="*/ 125699 h 233276"/>
                <a:gd name="connsiteX16" fmla="*/ 161365 w 168167"/>
                <a:gd name="connsiteY16" fmla="*/ 179488 h 233276"/>
                <a:gd name="connsiteX17" fmla="*/ 143435 w 168167"/>
                <a:gd name="connsiteY17" fmla="*/ 185464 h 233276"/>
                <a:gd name="connsiteX18" fmla="*/ 41835 w 168167"/>
                <a:gd name="connsiteY18" fmla="*/ 191441 h 233276"/>
                <a:gd name="connsiteX19" fmla="*/ 53788 w 168167"/>
                <a:gd name="connsiteY19" fmla="*/ 209370 h 233276"/>
                <a:gd name="connsiteX20" fmla="*/ 95623 w 168167"/>
                <a:gd name="connsiteY20" fmla="*/ 233276 h 233276"/>
                <a:gd name="connsiteX21" fmla="*/ 125506 w 168167"/>
                <a:gd name="connsiteY21" fmla="*/ 221323 h 233276"/>
                <a:gd name="connsiteX22" fmla="*/ 131482 w 168167"/>
                <a:gd name="connsiteY22" fmla="*/ 203393 h 233276"/>
                <a:gd name="connsiteX23" fmla="*/ 107576 w 168167"/>
                <a:gd name="connsiteY23" fmla="*/ 143629 h 233276"/>
                <a:gd name="connsiteX24" fmla="*/ 89647 w 168167"/>
                <a:gd name="connsiteY24" fmla="*/ 137652 h 233276"/>
                <a:gd name="connsiteX25" fmla="*/ 41835 w 168167"/>
                <a:gd name="connsiteY25" fmla="*/ 125699 h 233276"/>
                <a:gd name="connsiteX26" fmla="*/ 0 w 168167"/>
                <a:gd name="connsiteY26" fmla="*/ 101793 h 233276"/>
                <a:gd name="connsiteX27" fmla="*/ 5976 w 168167"/>
                <a:gd name="connsiteY27" fmla="*/ 83864 h 233276"/>
                <a:gd name="connsiteX28" fmla="*/ 95623 w 168167"/>
                <a:gd name="connsiteY28" fmla="*/ 95817 h 233276"/>
                <a:gd name="connsiteX29" fmla="*/ 125506 w 168167"/>
                <a:gd name="connsiteY29" fmla="*/ 131676 h 233276"/>
                <a:gd name="connsiteX30" fmla="*/ 119529 w 168167"/>
                <a:gd name="connsiteY30" fmla="*/ 149605 h 2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67" h="233276">
                  <a:moveTo>
                    <a:pt x="23906" y="42029"/>
                  </a:moveTo>
                  <a:cubicBezTo>
                    <a:pt x="33867" y="32068"/>
                    <a:pt x="43187" y="21422"/>
                    <a:pt x="53788" y="12146"/>
                  </a:cubicBezTo>
                  <a:cubicBezTo>
                    <a:pt x="59194" y="7416"/>
                    <a:pt x="64590" y="1084"/>
                    <a:pt x="71718" y="193"/>
                  </a:cubicBezTo>
                  <a:cubicBezTo>
                    <a:pt x="81798" y="-1067"/>
                    <a:pt x="91639" y="4178"/>
                    <a:pt x="101600" y="6170"/>
                  </a:cubicBezTo>
                  <a:cubicBezTo>
                    <a:pt x="107645" y="15237"/>
                    <a:pt x="119529" y="29655"/>
                    <a:pt x="119529" y="42029"/>
                  </a:cubicBezTo>
                  <a:cubicBezTo>
                    <a:pt x="119529" y="48329"/>
                    <a:pt x="119310" y="57399"/>
                    <a:pt x="113553" y="59958"/>
                  </a:cubicBezTo>
                  <a:cubicBezTo>
                    <a:pt x="98876" y="66481"/>
                    <a:pt x="81678" y="63943"/>
                    <a:pt x="65741" y="65935"/>
                  </a:cubicBezTo>
                  <a:cubicBezTo>
                    <a:pt x="59765" y="67927"/>
                    <a:pt x="53869" y="70180"/>
                    <a:pt x="47812" y="71911"/>
                  </a:cubicBezTo>
                  <a:cubicBezTo>
                    <a:pt x="39914" y="74168"/>
                    <a:pt x="31038" y="73813"/>
                    <a:pt x="23906" y="77888"/>
                  </a:cubicBezTo>
                  <a:cubicBezTo>
                    <a:pt x="16568" y="82081"/>
                    <a:pt x="11953" y="89841"/>
                    <a:pt x="5976" y="95817"/>
                  </a:cubicBezTo>
                  <a:cubicBezTo>
                    <a:pt x="11124" y="142144"/>
                    <a:pt x="-2411" y="145411"/>
                    <a:pt x="29882" y="161558"/>
                  </a:cubicBezTo>
                  <a:cubicBezTo>
                    <a:pt x="35517" y="164376"/>
                    <a:pt x="41835" y="165543"/>
                    <a:pt x="47812" y="167535"/>
                  </a:cubicBezTo>
                  <a:cubicBezTo>
                    <a:pt x="53788" y="161558"/>
                    <a:pt x="60330" y="156098"/>
                    <a:pt x="65741" y="149605"/>
                  </a:cubicBezTo>
                  <a:cubicBezTo>
                    <a:pt x="70339" y="144087"/>
                    <a:pt x="71603" y="135483"/>
                    <a:pt x="77694" y="131676"/>
                  </a:cubicBezTo>
                  <a:cubicBezTo>
                    <a:pt x="88378" y="124998"/>
                    <a:pt x="101600" y="123707"/>
                    <a:pt x="113553" y="119723"/>
                  </a:cubicBezTo>
                  <a:cubicBezTo>
                    <a:pt x="125506" y="121715"/>
                    <a:pt x="138819" y="119814"/>
                    <a:pt x="149412" y="125699"/>
                  </a:cubicBezTo>
                  <a:cubicBezTo>
                    <a:pt x="169286" y="136740"/>
                    <a:pt x="173527" y="161246"/>
                    <a:pt x="161365" y="179488"/>
                  </a:cubicBezTo>
                  <a:cubicBezTo>
                    <a:pt x="157870" y="184730"/>
                    <a:pt x="149704" y="184837"/>
                    <a:pt x="143435" y="185464"/>
                  </a:cubicBezTo>
                  <a:cubicBezTo>
                    <a:pt x="109678" y="188840"/>
                    <a:pt x="75702" y="189449"/>
                    <a:pt x="41835" y="191441"/>
                  </a:cubicBezTo>
                  <a:cubicBezTo>
                    <a:pt x="45819" y="197417"/>
                    <a:pt x="48709" y="204291"/>
                    <a:pt x="53788" y="209370"/>
                  </a:cubicBezTo>
                  <a:cubicBezTo>
                    <a:pt x="71878" y="227460"/>
                    <a:pt x="75110" y="226438"/>
                    <a:pt x="95623" y="233276"/>
                  </a:cubicBezTo>
                  <a:cubicBezTo>
                    <a:pt x="105584" y="229292"/>
                    <a:pt x="117264" y="228191"/>
                    <a:pt x="125506" y="221323"/>
                  </a:cubicBezTo>
                  <a:cubicBezTo>
                    <a:pt x="130346" y="217290"/>
                    <a:pt x="131482" y="209693"/>
                    <a:pt x="131482" y="203393"/>
                  </a:cubicBezTo>
                  <a:cubicBezTo>
                    <a:pt x="131482" y="173464"/>
                    <a:pt x="131164" y="159354"/>
                    <a:pt x="107576" y="143629"/>
                  </a:cubicBezTo>
                  <a:cubicBezTo>
                    <a:pt x="102334" y="140135"/>
                    <a:pt x="95725" y="139310"/>
                    <a:pt x="89647" y="137652"/>
                  </a:cubicBezTo>
                  <a:cubicBezTo>
                    <a:pt x="73798" y="133329"/>
                    <a:pt x="56528" y="133046"/>
                    <a:pt x="41835" y="125699"/>
                  </a:cubicBezTo>
                  <a:cubicBezTo>
                    <a:pt x="11505" y="110534"/>
                    <a:pt x="25342" y="118688"/>
                    <a:pt x="0" y="101793"/>
                  </a:cubicBezTo>
                  <a:cubicBezTo>
                    <a:pt x="1992" y="95817"/>
                    <a:pt x="-222" y="84991"/>
                    <a:pt x="5976" y="83864"/>
                  </a:cubicBezTo>
                  <a:cubicBezTo>
                    <a:pt x="24273" y="80537"/>
                    <a:pt x="72276" y="91148"/>
                    <a:pt x="95623" y="95817"/>
                  </a:cubicBezTo>
                  <a:cubicBezTo>
                    <a:pt x="101009" y="101203"/>
                    <a:pt x="123842" y="121690"/>
                    <a:pt x="125506" y="131676"/>
                  </a:cubicBezTo>
                  <a:cubicBezTo>
                    <a:pt x="126542" y="137890"/>
                    <a:pt x="119529" y="149605"/>
                    <a:pt x="119529" y="149605"/>
                  </a:cubicBezTo>
                </a:path>
              </a:pathLst>
            </a:custGeom>
            <a:noFill/>
            <a:ln w="31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93" name="Grupo 992"/>
          <p:cNvGrpSpPr/>
          <p:nvPr/>
        </p:nvGrpSpPr>
        <p:grpSpPr>
          <a:xfrm>
            <a:off x="12899291" y="16193677"/>
            <a:ext cx="767570" cy="374188"/>
            <a:chOff x="755237" y="3086396"/>
            <a:chExt cx="1502585" cy="798304"/>
          </a:xfrm>
        </p:grpSpPr>
        <p:sp>
          <p:nvSpPr>
            <p:cNvPr id="1033" name="Triángulo isósceles 1032"/>
            <p:cNvSpPr/>
            <p:nvPr/>
          </p:nvSpPr>
          <p:spPr>
            <a:xfrm rot="19596172">
              <a:off x="814978" y="3109360"/>
              <a:ext cx="946733" cy="366653"/>
            </a:xfrm>
            <a:prstGeom prst="triangle">
              <a:avLst>
                <a:gd name="adj" fmla="val 7352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35" name="Oval 43"/>
            <p:cNvSpPr>
              <a:spLocks noChangeAspect="1" noChangeArrowheads="1"/>
            </p:cNvSpPr>
            <p:nvPr/>
          </p:nvSpPr>
          <p:spPr bwMode="auto">
            <a:xfrm rot="16009999">
              <a:off x="1345307" y="3166182"/>
              <a:ext cx="175203" cy="162967"/>
            </a:xfrm>
            <a:prstGeom prst="ellipse">
              <a:avLst/>
            </a:prstGeom>
            <a:solidFill>
              <a:srgbClr val="4472C4">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sp>
          <p:nvSpPr>
            <p:cNvPr id="1036" name="Triángulo isósceles 1035"/>
            <p:cNvSpPr/>
            <p:nvPr/>
          </p:nvSpPr>
          <p:spPr>
            <a:xfrm rot="19596172">
              <a:off x="755237" y="3518047"/>
              <a:ext cx="946733" cy="366653"/>
            </a:xfrm>
            <a:prstGeom prst="triangle">
              <a:avLst>
                <a:gd name="adj" fmla="val 7352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37" name="Oval 43"/>
            <p:cNvSpPr>
              <a:spLocks noChangeAspect="1" noChangeArrowheads="1"/>
            </p:cNvSpPr>
            <p:nvPr/>
          </p:nvSpPr>
          <p:spPr bwMode="auto">
            <a:xfrm rot="16009999">
              <a:off x="1286941" y="3574870"/>
              <a:ext cx="175203" cy="162967"/>
            </a:xfrm>
            <a:prstGeom prst="ellipse">
              <a:avLst/>
            </a:prstGeom>
            <a:solidFill>
              <a:srgbClr val="4472C4">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sp>
          <p:nvSpPr>
            <p:cNvPr id="1038" name="Triángulo isósceles 1037"/>
            <p:cNvSpPr/>
            <p:nvPr/>
          </p:nvSpPr>
          <p:spPr>
            <a:xfrm rot="19596172">
              <a:off x="1311089" y="3086396"/>
              <a:ext cx="946733" cy="366653"/>
            </a:xfrm>
            <a:prstGeom prst="triangle">
              <a:avLst>
                <a:gd name="adj" fmla="val 7352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39" name="Oval 43"/>
            <p:cNvSpPr>
              <a:spLocks noChangeAspect="1" noChangeArrowheads="1"/>
            </p:cNvSpPr>
            <p:nvPr/>
          </p:nvSpPr>
          <p:spPr bwMode="auto">
            <a:xfrm rot="16009999">
              <a:off x="1842793" y="3143219"/>
              <a:ext cx="175203" cy="162967"/>
            </a:xfrm>
            <a:prstGeom prst="ellipse">
              <a:avLst/>
            </a:prstGeom>
            <a:solidFill>
              <a:srgbClr val="4472C4">
                <a:lumMod val="40000"/>
                <a:lumOff val="6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grpSp>
      <p:grpSp>
        <p:nvGrpSpPr>
          <p:cNvPr id="994" name="Grupo 993"/>
          <p:cNvGrpSpPr/>
          <p:nvPr/>
        </p:nvGrpSpPr>
        <p:grpSpPr>
          <a:xfrm>
            <a:off x="12915447" y="15531417"/>
            <a:ext cx="767570" cy="374188"/>
            <a:chOff x="755237" y="3086396"/>
            <a:chExt cx="1502585" cy="798304"/>
          </a:xfrm>
        </p:grpSpPr>
        <p:sp>
          <p:nvSpPr>
            <p:cNvPr id="1004" name="Triángulo isósceles 1003"/>
            <p:cNvSpPr/>
            <p:nvPr/>
          </p:nvSpPr>
          <p:spPr>
            <a:xfrm rot="19596172">
              <a:off x="814978" y="3109360"/>
              <a:ext cx="946733" cy="366653"/>
            </a:xfrm>
            <a:prstGeom prst="triangle">
              <a:avLst>
                <a:gd name="adj" fmla="val 73526"/>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05" name="Oval 43"/>
            <p:cNvSpPr>
              <a:spLocks noChangeAspect="1" noChangeArrowheads="1"/>
            </p:cNvSpPr>
            <p:nvPr/>
          </p:nvSpPr>
          <p:spPr bwMode="auto">
            <a:xfrm rot="16009999">
              <a:off x="1345307" y="3166182"/>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sp>
          <p:nvSpPr>
            <p:cNvPr id="1006" name="Triángulo isósceles 1005"/>
            <p:cNvSpPr/>
            <p:nvPr/>
          </p:nvSpPr>
          <p:spPr>
            <a:xfrm rot="19596172">
              <a:off x="755237" y="3518047"/>
              <a:ext cx="946733" cy="366653"/>
            </a:xfrm>
            <a:prstGeom prst="triangle">
              <a:avLst>
                <a:gd name="adj" fmla="val 73526"/>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07" name="Oval 43"/>
            <p:cNvSpPr>
              <a:spLocks noChangeAspect="1" noChangeArrowheads="1"/>
            </p:cNvSpPr>
            <p:nvPr/>
          </p:nvSpPr>
          <p:spPr bwMode="auto">
            <a:xfrm rot="16009999">
              <a:off x="1286941" y="3574870"/>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sp>
          <p:nvSpPr>
            <p:cNvPr id="1008" name="Oval 43"/>
            <p:cNvSpPr>
              <a:spLocks noChangeAspect="1" noChangeArrowheads="1"/>
            </p:cNvSpPr>
            <p:nvPr/>
          </p:nvSpPr>
          <p:spPr bwMode="auto">
            <a:xfrm rot="16009999">
              <a:off x="1842793" y="3143219"/>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sp>
          <p:nvSpPr>
            <p:cNvPr id="1009" name="Triángulo isósceles 1008"/>
            <p:cNvSpPr/>
            <p:nvPr/>
          </p:nvSpPr>
          <p:spPr>
            <a:xfrm rot="19596172">
              <a:off x="1281618" y="3446814"/>
              <a:ext cx="946733" cy="366653"/>
            </a:xfrm>
            <a:prstGeom prst="triangle">
              <a:avLst>
                <a:gd name="adj" fmla="val 73526"/>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10" name="Oval 43"/>
            <p:cNvSpPr>
              <a:spLocks noChangeAspect="1" noChangeArrowheads="1"/>
            </p:cNvSpPr>
            <p:nvPr/>
          </p:nvSpPr>
          <p:spPr bwMode="auto">
            <a:xfrm rot="16009999">
              <a:off x="1844418" y="3529322"/>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sp>
          <p:nvSpPr>
            <p:cNvPr id="1011" name="Triángulo isósceles 1010"/>
            <p:cNvSpPr/>
            <p:nvPr/>
          </p:nvSpPr>
          <p:spPr>
            <a:xfrm rot="19596172">
              <a:off x="1311089" y="3086396"/>
              <a:ext cx="946733" cy="366653"/>
            </a:xfrm>
            <a:prstGeom prst="triangle">
              <a:avLst>
                <a:gd name="adj" fmla="val 73526"/>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1032" name="Oval 43"/>
            <p:cNvSpPr>
              <a:spLocks noChangeAspect="1" noChangeArrowheads="1"/>
            </p:cNvSpPr>
            <p:nvPr/>
          </p:nvSpPr>
          <p:spPr bwMode="auto">
            <a:xfrm rot="16009999">
              <a:off x="1842791" y="3154703"/>
              <a:ext cx="175203" cy="162967"/>
            </a:xfrm>
            <a:prstGeom prst="ellipse">
              <a:avLst/>
            </a:prstGeom>
            <a:solidFill>
              <a:srgbClr val="ED7D31">
                <a:lumMod val="60000"/>
                <a:lumOff val="40000"/>
              </a:srgbClr>
            </a:solidFill>
            <a:ln w="12700">
              <a:solidFill>
                <a:srgbClr val="000000"/>
              </a:solidFill>
              <a:round/>
              <a:headEnd/>
              <a:tailEnd/>
            </a:ln>
          </p:spPr>
          <p:txBody>
            <a:bodyPr vert="eaVert"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ES" altLang="es-ES" sz="1350" b="0" i="0" u="none" strike="noStrike" kern="0" cap="none" spc="0" normalizeH="0" baseline="0" noProof="0">
                <a:ln>
                  <a:noFill/>
                </a:ln>
                <a:solidFill>
                  <a:prstClr val="black"/>
                </a:solidFill>
                <a:effectLst/>
                <a:uLnTx/>
                <a:uFillTx/>
                <a:latin typeface="Arial" charset="0"/>
                <a:cs typeface="+mn-cs"/>
              </a:endParaRPr>
            </a:p>
          </p:txBody>
        </p:sp>
      </p:grpSp>
      <p:sp>
        <p:nvSpPr>
          <p:cNvPr id="995" name="Flecha derecha 994"/>
          <p:cNvSpPr/>
          <p:nvPr/>
        </p:nvSpPr>
        <p:spPr>
          <a:xfrm>
            <a:off x="12505218" y="15934167"/>
            <a:ext cx="354572" cy="107403"/>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996" name="Flecha curvada hacia abajo 995"/>
          <p:cNvSpPr/>
          <p:nvPr/>
        </p:nvSpPr>
        <p:spPr>
          <a:xfrm rot="20861629">
            <a:off x="12378890" y="15697778"/>
            <a:ext cx="684999" cy="109411"/>
          </a:xfrm>
          <a:prstGeom prst="curvedDownArrow">
            <a:avLst/>
          </a:prstGeom>
          <a:solidFill>
            <a:srgbClr val="FF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997" name="Flecha curvada hacia arriba 996"/>
          <p:cNvSpPr/>
          <p:nvPr/>
        </p:nvSpPr>
        <p:spPr>
          <a:xfrm rot="914714">
            <a:off x="12309872" y="16507960"/>
            <a:ext cx="658701" cy="118765"/>
          </a:xfrm>
          <a:prstGeom prst="curvedUpArrow">
            <a:avLst/>
          </a:prstGeom>
          <a:solidFill>
            <a:srgbClr val="FF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998" name="CuadroTexto 997"/>
          <p:cNvSpPr txBox="1"/>
          <p:nvPr/>
        </p:nvSpPr>
        <p:spPr>
          <a:xfrm>
            <a:off x="12385601" y="15457560"/>
            <a:ext cx="475327" cy="1684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Infection</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9" name="CuadroTexto 998"/>
          <p:cNvSpPr txBox="1"/>
          <p:nvPr/>
        </p:nvSpPr>
        <p:spPr>
          <a:xfrm>
            <a:off x="12385353" y="16595525"/>
            <a:ext cx="475327" cy="1684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Infection</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0" name="CuadroTexto 999"/>
          <p:cNvSpPr txBox="1"/>
          <p:nvPr/>
        </p:nvSpPr>
        <p:spPr>
          <a:xfrm>
            <a:off x="13300137" y="16568287"/>
            <a:ext cx="810008" cy="1684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HAP1-MNT KO</a:t>
            </a:r>
          </a:p>
        </p:txBody>
      </p:sp>
      <p:sp>
        <p:nvSpPr>
          <p:cNvPr id="1001" name="CuadroTexto 1000"/>
          <p:cNvSpPr txBox="1"/>
          <p:nvPr/>
        </p:nvSpPr>
        <p:spPr>
          <a:xfrm>
            <a:off x="13493831" y="15923768"/>
            <a:ext cx="450121" cy="1684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HAP1</a:t>
            </a:r>
          </a:p>
        </p:txBody>
      </p:sp>
      <p:sp>
        <p:nvSpPr>
          <p:cNvPr id="1002" name="CuadroTexto 1001"/>
          <p:cNvSpPr txBox="1"/>
          <p:nvPr/>
        </p:nvSpPr>
        <p:spPr>
          <a:xfrm>
            <a:off x="9865321" y="15783781"/>
            <a:ext cx="620889" cy="1684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Transfection</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3" name="CuadroTexto 1002"/>
          <p:cNvSpPr txBox="1"/>
          <p:nvPr/>
        </p:nvSpPr>
        <p:spPr>
          <a:xfrm>
            <a:off x="11883924" y="16182801"/>
            <a:ext cx="516349" cy="1684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Lentivirus</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32" name="CuadroTexto 1531"/>
          <p:cNvSpPr txBox="1"/>
          <p:nvPr/>
        </p:nvSpPr>
        <p:spPr>
          <a:xfrm>
            <a:off x="18450845" y="15104141"/>
            <a:ext cx="80342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DNA </a:t>
            </a: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damage</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72" name="Flecha curvada hacia abajo 1471"/>
          <p:cNvSpPr/>
          <p:nvPr/>
        </p:nvSpPr>
        <p:spPr>
          <a:xfrm rot="21026927">
            <a:off x="18142507" y="15299524"/>
            <a:ext cx="1442063" cy="178236"/>
          </a:xfrm>
          <a:prstGeom prst="curvedDownArrow">
            <a:avLst/>
          </a:prstGeom>
          <a:solidFill>
            <a:srgbClr val="FF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1473" name="Flecha curvada hacia arriba 1472"/>
          <p:cNvSpPr/>
          <p:nvPr/>
        </p:nvSpPr>
        <p:spPr>
          <a:xfrm rot="432885">
            <a:off x="18054917" y="16373613"/>
            <a:ext cx="1474143" cy="178121"/>
          </a:xfrm>
          <a:prstGeom prst="curvedUpArrow">
            <a:avLst/>
          </a:prstGeom>
          <a:solidFill>
            <a:srgbClr val="FF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1471" name="CuadroTexto 1470"/>
          <p:cNvSpPr txBox="1"/>
          <p:nvPr/>
        </p:nvSpPr>
        <p:spPr>
          <a:xfrm>
            <a:off x="18820704" y="12165818"/>
            <a:ext cx="620889" cy="1684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Transfection</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33" name="CuadroTexto 1532"/>
          <p:cNvSpPr txBox="1"/>
          <p:nvPr/>
        </p:nvSpPr>
        <p:spPr>
          <a:xfrm>
            <a:off x="18418991" y="16596209"/>
            <a:ext cx="80342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DNA </a:t>
            </a:r>
            <a:r>
              <a:rPr kumimoji="0" lang="es-ES" sz="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damage</a:t>
            </a:r>
            <a:endParaRPr kumimoji="0" 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21075" rtl="0" eaLnBrk="1" fontAlgn="base" latinLnBrk="0" hangingPunct="1">
          <a:lnSpc>
            <a:spcPct val="100000"/>
          </a:lnSpc>
          <a:spcBef>
            <a:spcPct val="0"/>
          </a:spcBef>
          <a:spcAft>
            <a:spcPct val="0"/>
          </a:spcAft>
          <a:buClrTx/>
          <a:buSzTx/>
          <a:buFontTx/>
          <a:buNone/>
          <a:tabLst/>
          <a:defRPr kumimoji="0" lang="es-ES" sz="6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21075" rtl="0" eaLnBrk="1" fontAlgn="base" latinLnBrk="0" hangingPunct="1">
          <a:lnSpc>
            <a:spcPct val="100000"/>
          </a:lnSpc>
          <a:spcBef>
            <a:spcPct val="0"/>
          </a:spcBef>
          <a:spcAft>
            <a:spcPct val="0"/>
          </a:spcAft>
          <a:buClrTx/>
          <a:buSzTx/>
          <a:buFontTx/>
          <a:buNone/>
          <a:tabLst/>
          <a:defRPr kumimoji="0" lang="es-ES" sz="6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1400</TotalTime>
  <Words>1733</Words>
  <Application>Microsoft Office PowerPoint</Application>
  <PresentationFormat>Personalizado</PresentationFormat>
  <Paragraphs>411</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Times New Roman</vt:lpstr>
      <vt:lpstr>Wingdings</vt:lpstr>
      <vt:lpstr>Diseño predeterminado</vt:lpstr>
      <vt:lpstr>Presentación de PowerPoint</vt:lpstr>
    </vt:vector>
  </TitlesOfParts>
  <Company>Universidad de Cantabria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torranov</dc:creator>
  <cp:lastModifiedBy>Netbook</cp:lastModifiedBy>
  <cp:revision>869</cp:revision>
  <dcterms:created xsi:type="dcterms:W3CDTF">2006-06-01T08:16:49Z</dcterms:created>
  <dcterms:modified xsi:type="dcterms:W3CDTF">2018-06-25T07:23:04Z</dcterms:modified>
</cp:coreProperties>
</file>